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1"/>
  </p:sldMasterIdLst>
  <p:notesMasterIdLst>
    <p:notesMasterId r:id="rId29"/>
  </p:notesMasterIdLst>
  <p:sldIdLst>
    <p:sldId id="256" r:id="rId2"/>
    <p:sldId id="296" r:id="rId3"/>
    <p:sldId id="297" r:id="rId4"/>
    <p:sldId id="295" r:id="rId5"/>
    <p:sldId id="270" r:id="rId6"/>
    <p:sldId id="271" r:id="rId7"/>
    <p:sldId id="272" r:id="rId8"/>
    <p:sldId id="273" r:id="rId9"/>
    <p:sldId id="274" r:id="rId10"/>
    <p:sldId id="275" r:id="rId11"/>
    <p:sldId id="278" r:id="rId12"/>
    <p:sldId id="277" r:id="rId13"/>
    <p:sldId id="279" r:id="rId14"/>
    <p:sldId id="280" r:id="rId15"/>
    <p:sldId id="282" r:id="rId16"/>
    <p:sldId id="284" r:id="rId17"/>
    <p:sldId id="286" r:id="rId18"/>
    <p:sldId id="288" r:id="rId19"/>
    <p:sldId id="289" r:id="rId20"/>
    <p:sldId id="290" r:id="rId21"/>
    <p:sldId id="299" r:id="rId22"/>
    <p:sldId id="301" r:id="rId23"/>
    <p:sldId id="302" r:id="rId24"/>
    <p:sldId id="303" r:id="rId25"/>
    <p:sldId id="298" r:id="rId26"/>
    <p:sldId id="300" r:id="rId27"/>
    <p:sldId id="29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758C"/>
    <a:srgbClr val="8026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51"/>
    <p:restoredTop sz="94648"/>
  </p:normalViewPr>
  <p:slideViewPr>
    <p:cSldViewPr snapToGrid="0" snapToObjects="1">
      <p:cViewPr varScale="1">
        <p:scale>
          <a:sx n="116" d="100"/>
          <a:sy n="116" d="100"/>
        </p:scale>
        <p:origin x="192" y="18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0E538-F42A-48C1-A0C9-3687FFC687EC}" type="datetimeFigureOut">
              <a:rPr lang="en-US" smtClean="0"/>
              <a:t>5/2/25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39F94-F572-47A4-B1ED-07DE8422A622}" type="slidenum">
              <a:rPr lang="en-US" smtClean="0"/>
              <a:t>‹#›</a:t>
            </a:fld>
            <a:endParaRPr lang="en-US"/>
          </a:p>
        </p:txBody>
      </p:sp>
    </p:spTree>
    <p:extLst>
      <p:ext uri="{BB962C8B-B14F-4D97-AF65-F5344CB8AC3E}">
        <p14:creationId xmlns:p14="http://schemas.microsoft.com/office/powerpoint/2010/main" val="333275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AE93BD-1A13-134A-B70E-C6A5C9500957}"/>
              </a:ext>
            </a:extLst>
          </p:cNvPr>
          <p:cNvSpPr/>
          <p:nvPr userDrawn="1"/>
        </p:nvSpPr>
        <p:spPr>
          <a:xfrm>
            <a:off x="202225" y="6079031"/>
            <a:ext cx="8757139" cy="446445"/>
          </a:xfrm>
          <a:prstGeom prst="rect">
            <a:avLst/>
          </a:prstGeom>
          <a:solidFill>
            <a:srgbClr val="4D7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descr="The Trust Logo">
            <a:extLst>
              <a:ext uri="{FF2B5EF4-FFF2-40B4-BE49-F238E27FC236}">
                <a16:creationId xmlns:a16="http://schemas.microsoft.com/office/drawing/2014/main" id="{E4FF97D1-7D8A-174A-AE6A-391CFEB81727}"/>
              </a:ext>
            </a:extLst>
          </p:cNvPr>
          <p:cNvPicPr>
            <a:picLocks noChangeAspect="1"/>
          </p:cNvPicPr>
          <p:nvPr userDrawn="1"/>
        </p:nvPicPr>
        <p:blipFill>
          <a:blip r:embed="rId2"/>
          <a:stretch>
            <a:fillRect/>
          </a:stretch>
        </p:blipFill>
        <p:spPr>
          <a:xfrm>
            <a:off x="214930" y="241866"/>
            <a:ext cx="3065435" cy="1145560"/>
          </a:xfrm>
          <a:prstGeom prst="rect">
            <a:avLst/>
          </a:prstGeom>
        </p:spPr>
      </p:pic>
      <p:pic>
        <p:nvPicPr>
          <p:cNvPr id="5" name="Picture 4">
            <a:extLst>
              <a:ext uri="{FF2B5EF4-FFF2-40B4-BE49-F238E27FC236}">
                <a16:creationId xmlns:a16="http://schemas.microsoft.com/office/drawing/2014/main" id="{C5986ECA-20A8-464E-A4E3-DE0302B5F291}"/>
              </a:ext>
            </a:extLst>
          </p:cNvPr>
          <p:cNvPicPr>
            <a:picLocks noChangeAspect="1"/>
          </p:cNvPicPr>
          <p:nvPr userDrawn="1"/>
        </p:nvPicPr>
        <p:blipFill>
          <a:blip r:embed="rId3"/>
          <a:stretch>
            <a:fillRect/>
          </a:stretch>
        </p:blipFill>
        <p:spPr>
          <a:xfrm>
            <a:off x="2066194" y="3405620"/>
            <a:ext cx="5029200" cy="457200"/>
          </a:xfrm>
          <a:prstGeom prst="rect">
            <a:avLst/>
          </a:prstGeom>
        </p:spPr>
      </p:pic>
      <p:sp>
        <p:nvSpPr>
          <p:cNvPr id="11" name="Title 10">
            <a:extLst>
              <a:ext uri="{FF2B5EF4-FFF2-40B4-BE49-F238E27FC236}">
                <a16:creationId xmlns:a16="http://schemas.microsoft.com/office/drawing/2014/main" id="{E7879BCF-088D-45FF-A4E7-7D3326FBDEEB}"/>
              </a:ext>
            </a:extLst>
          </p:cNvPr>
          <p:cNvSpPr>
            <a:spLocks noGrp="1"/>
          </p:cNvSpPr>
          <p:nvPr>
            <p:ph type="title"/>
          </p:nvPr>
        </p:nvSpPr>
        <p:spPr>
          <a:xfrm>
            <a:off x="1249433" y="1922088"/>
            <a:ext cx="6662721" cy="1325563"/>
          </a:xfrm>
        </p:spPr>
        <p:txBody>
          <a:bodyPr>
            <a:normAutofit/>
          </a:bodyPr>
          <a:lstStyle>
            <a:lvl1pPr algn="ctr">
              <a:defRPr sz="4000" cap="all" baseline="0"/>
            </a:lvl1pPr>
          </a:lstStyle>
          <a:p>
            <a:r>
              <a:rPr lang="en-US" dirty="0"/>
              <a:t>Click to edit Master title style</a:t>
            </a:r>
          </a:p>
        </p:txBody>
      </p:sp>
      <p:sp>
        <p:nvSpPr>
          <p:cNvPr id="14" name="Text Placeholder 13">
            <a:extLst>
              <a:ext uri="{FF2B5EF4-FFF2-40B4-BE49-F238E27FC236}">
                <a16:creationId xmlns:a16="http://schemas.microsoft.com/office/drawing/2014/main" id="{F4F1F5B6-C97E-4FDF-9328-B1380F60A19A}"/>
              </a:ext>
            </a:extLst>
          </p:cNvPr>
          <p:cNvSpPr>
            <a:spLocks noGrp="1"/>
          </p:cNvSpPr>
          <p:nvPr>
            <p:ph type="body" sz="quarter" idx="10" hasCustomPrompt="1"/>
          </p:nvPr>
        </p:nvSpPr>
        <p:spPr>
          <a:xfrm>
            <a:off x="1249433" y="4089592"/>
            <a:ext cx="6662721" cy="1325562"/>
          </a:xfrm>
        </p:spPr>
        <p:txBody>
          <a:bodyPr>
            <a:normAutofit/>
          </a:bodyPr>
          <a:lstStyle>
            <a:lvl1pPr marL="0" indent="0" algn="ctr">
              <a:buFontTx/>
              <a:buNone/>
              <a:defRPr sz="2200">
                <a:solidFill>
                  <a:schemeClr val="bg1">
                    <a:lumMod val="50000"/>
                  </a:schemeClr>
                </a:solidFill>
              </a:defRPr>
            </a:lvl1pPr>
          </a:lstStyle>
          <a:p>
            <a:pPr lvl="0"/>
            <a:r>
              <a:rPr lang="en-US" dirty="0"/>
              <a:t>Click to edit subtitle style</a:t>
            </a:r>
          </a:p>
        </p:txBody>
      </p:sp>
      <p:sp>
        <p:nvSpPr>
          <p:cNvPr id="8" name="TextBox 7">
            <a:extLst>
              <a:ext uri="{FF2B5EF4-FFF2-40B4-BE49-F238E27FC236}">
                <a16:creationId xmlns:a16="http://schemas.microsoft.com/office/drawing/2014/main" id="{B44188B5-4DF6-4370-AE8E-52EE2F6A169A}"/>
              </a:ext>
            </a:extLst>
          </p:cNvPr>
          <p:cNvSpPr txBox="1"/>
          <p:nvPr userDrawn="1"/>
        </p:nvSpPr>
        <p:spPr>
          <a:xfrm>
            <a:off x="250194" y="6179142"/>
            <a:ext cx="341760" cy="246221"/>
          </a:xfrm>
          <a:prstGeom prst="rect">
            <a:avLst/>
          </a:prstGeom>
          <a:noFill/>
        </p:spPr>
        <p:txBody>
          <a:bodyPr wrap="none" rtlCol="0">
            <a:spAutoFit/>
          </a:bodyPr>
          <a:lstStyle/>
          <a:p>
            <a:fld id="{66C50C1D-5738-4AA6-805D-EF1690FCA921}"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389374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DB8BC5D-EB29-3A4C-9FAA-77B4FE444023}"/>
              </a:ext>
            </a:extLst>
          </p:cNvPr>
          <p:cNvSpPr>
            <a:spLocks noGrp="1"/>
          </p:cNvSpPr>
          <p:nvPr>
            <p:ph idx="1"/>
          </p:nvPr>
        </p:nvSpPr>
        <p:spPr>
          <a:xfrm>
            <a:off x="685331" y="2367098"/>
            <a:ext cx="7773339" cy="3424107"/>
          </a:xfrm>
        </p:spPr>
        <p:txBody>
          <a:bodyPr/>
          <a:lstStyle>
            <a:lvl1pPr>
              <a:buClr>
                <a:srgbClr val="4D758C"/>
              </a:buClr>
              <a:defRPr cap="none" baseline="0"/>
            </a:lvl1pPr>
            <a:lvl2pPr>
              <a:buClr>
                <a:srgbClr val="4D758C"/>
              </a:buClr>
              <a:defRPr cap="none" baseline="0"/>
            </a:lvl2pPr>
            <a:lvl3pPr>
              <a:buClr>
                <a:srgbClr val="4D758C"/>
              </a:buClr>
              <a:defRPr cap="none" baseline="0"/>
            </a:lvl3pPr>
            <a:lvl4pPr>
              <a:buClr>
                <a:srgbClr val="4D758C"/>
              </a:buClr>
              <a:defRPr cap="none" baseline="0"/>
            </a:lvl4pPr>
            <a:lvl5pPr>
              <a:buClr>
                <a:srgbClr val="4D758C"/>
              </a:buClr>
              <a:defRPr cap="none"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screenshot of a video game&#10;&#10;Description automatically generated with low confidence">
            <a:extLst>
              <a:ext uri="{FF2B5EF4-FFF2-40B4-BE49-F238E27FC236}">
                <a16:creationId xmlns:a16="http://schemas.microsoft.com/office/drawing/2014/main" id="{AD1F84E6-D35E-A443-9749-C9391932F7F3}"/>
              </a:ext>
            </a:extLst>
          </p:cNvPr>
          <p:cNvPicPr>
            <a:picLocks noChangeAspect="1"/>
          </p:cNvPicPr>
          <p:nvPr userDrawn="1"/>
        </p:nvPicPr>
        <p:blipFill>
          <a:blip r:embed="rId2"/>
          <a:stretch>
            <a:fillRect/>
          </a:stretch>
        </p:blipFill>
        <p:spPr>
          <a:xfrm>
            <a:off x="7029450" y="6012698"/>
            <a:ext cx="1920508" cy="650892"/>
          </a:xfrm>
          <a:prstGeom prst="rect">
            <a:avLst/>
          </a:prstGeom>
        </p:spPr>
      </p:pic>
      <p:sp>
        <p:nvSpPr>
          <p:cNvPr id="9" name="Rectangle 8">
            <a:extLst>
              <a:ext uri="{FF2B5EF4-FFF2-40B4-BE49-F238E27FC236}">
                <a16:creationId xmlns:a16="http://schemas.microsoft.com/office/drawing/2014/main" id="{E12142CD-71BE-DF41-B190-CBD7A2E2D583}"/>
              </a:ext>
            </a:extLst>
          </p:cNvPr>
          <p:cNvSpPr/>
          <p:nvPr userDrawn="1"/>
        </p:nvSpPr>
        <p:spPr>
          <a:xfrm>
            <a:off x="194042" y="6114921"/>
            <a:ext cx="6696454" cy="446445"/>
          </a:xfrm>
          <a:prstGeom prst="rect">
            <a:avLst/>
          </a:prstGeom>
          <a:solidFill>
            <a:srgbClr val="4D7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36FFA116-8B17-5445-8A6A-7D89C39DC05E}"/>
              </a:ext>
            </a:extLst>
          </p:cNvPr>
          <p:cNvSpPr>
            <a:spLocks noGrp="1"/>
          </p:cNvSpPr>
          <p:nvPr>
            <p:ph type="title"/>
          </p:nvPr>
        </p:nvSpPr>
        <p:spPr>
          <a:xfrm>
            <a:off x="685333" y="194410"/>
            <a:ext cx="7773338" cy="1596177"/>
          </a:xfrm>
        </p:spPr>
        <p:txBody>
          <a:bodyPr>
            <a:normAutofit/>
          </a:bodyPr>
          <a:lstStyle>
            <a:lvl1pPr algn="ctr">
              <a:defRPr sz="3600" cap="all" baseline="0">
                <a:solidFill>
                  <a:sysClr val="windowText" lastClr="000000"/>
                </a:solidFill>
              </a:defRPr>
            </a:lvl1pPr>
          </a:lstStyle>
          <a:p>
            <a:r>
              <a:rPr lang="en-US" dirty="0"/>
              <a:t>Click to edit Master title style</a:t>
            </a:r>
          </a:p>
        </p:txBody>
      </p:sp>
      <p:pic>
        <p:nvPicPr>
          <p:cNvPr id="10" name="Picture 9">
            <a:extLst>
              <a:ext uri="{FF2B5EF4-FFF2-40B4-BE49-F238E27FC236}">
                <a16:creationId xmlns:a16="http://schemas.microsoft.com/office/drawing/2014/main" id="{79EAD948-A3F9-40CF-90ED-884ECDE27495}"/>
              </a:ext>
            </a:extLst>
          </p:cNvPr>
          <p:cNvPicPr>
            <a:picLocks noChangeAspect="1"/>
          </p:cNvPicPr>
          <p:nvPr userDrawn="1"/>
        </p:nvPicPr>
        <p:blipFill>
          <a:blip r:embed="rId3"/>
          <a:stretch>
            <a:fillRect/>
          </a:stretch>
        </p:blipFill>
        <p:spPr>
          <a:xfrm>
            <a:off x="2118446" y="1266645"/>
            <a:ext cx="5029200" cy="457200"/>
          </a:xfrm>
          <a:prstGeom prst="rect">
            <a:avLst/>
          </a:prstGeom>
        </p:spPr>
      </p:pic>
      <p:sp>
        <p:nvSpPr>
          <p:cNvPr id="14" name="TextBox 13">
            <a:extLst>
              <a:ext uri="{FF2B5EF4-FFF2-40B4-BE49-F238E27FC236}">
                <a16:creationId xmlns:a16="http://schemas.microsoft.com/office/drawing/2014/main" id="{1A45A632-89EB-472F-B7BD-82BDCD37075B}"/>
              </a:ext>
            </a:extLst>
          </p:cNvPr>
          <p:cNvSpPr txBox="1"/>
          <p:nvPr userDrawn="1"/>
        </p:nvSpPr>
        <p:spPr>
          <a:xfrm>
            <a:off x="250194" y="6215032"/>
            <a:ext cx="341760" cy="246221"/>
          </a:xfrm>
          <a:prstGeom prst="rect">
            <a:avLst/>
          </a:prstGeom>
          <a:noFill/>
        </p:spPr>
        <p:txBody>
          <a:bodyPr wrap="none" rtlCol="0">
            <a:spAutoFit/>
          </a:bodyPr>
          <a:lstStyle/>
          <a:p>
            <a:fld id="{4A7E678D-31FC-4DA0-B7E6-7457D3C3959E}"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204053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3" name="Picture 12" descr="A screenshot of a video game&#10;&#10;Description automatically generated with low confidence">
            <a:extLst>
              <a:ext uri="{FF2B5EF4-FFF2-40B4-BE49-F238E27FC236}">
                <a16:creationId xmlns:a16="http://schemas.microsoft.com/office/drawing/2014/main" id="{EDE88333-174F-0349-A5B1-FEC70CE80F29}"/>
              </a:ext>
            </a:extLst>
          </p:cNvPr>
          <p:cNvPicPr>
            <a:picLocks noChangeAspect="1"/>
          </p:cNvPicPr>
          <p:nvPr userDrawn="1"/>
        </p:nvPicPr>
        <p:blipFill>
          <a:blip r:embed="rId2"/>
          <a:stretch>
            <a:fillRect/>
          </a:stretch>
        </p:blipFill>
        <p:spPr>
          <a:xfrm>
            <a:off x="7029450" y="6012698"/>
            <a:ext cx="1920508" cy="650892"/>
          </a:xfrm>
          <a:prstGeom prst="rect">
            <a:avLst/>
          </a:prstGeom>
        </p:spPr>
      </p:pic>
      <p:sp>
        <p:nvSpPr>
          <p:cNvPr id="14" name="Rectangle 13">
            <a:extLst>
              <a:ext uri="{FF2B5EF4-FFF2-40B4-BE49-F238E27FC236}">
                <a16:creationId xmlns:a16="http://schemas.microsoft.com/office/drawing/2014/main" id="{1AC773EA-DCA5-864B-841C-18F06651DD9F}"/>
              </a:ext>
            </a:extLst>
          </p:cNvPr>
          <p:cNvSpPr/>
          <p:nvPr userDrawn="1"/>
        </p:nvSpPr>
        <p:spPr>
          <a:xfrm>
            <a:off x="194042" y="6114921"/>
            <a:ext cx="6696454" cy="446445"/>
          </a:xfrm>
          <a:prstGeom prst="rect">
            <a:avLst/>
          </a:prstGeom>
          <a:solidFill>
            <a:srgbClr val="4D7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049EEB52-FB78-BC45-88F4-4D1FA843CECB}"/>
              </a:ext>
            </a:extLst>
          </p:cNvPr>
          <p:cNvSpPr>
            <a:spLocks noGrp="1"/>
          </p:cNvSpPr>
          <p:nvPr>
            <p:ph type="title"/>
          </p:nvPr>
        </p:nvSpPr>
        <p:spPr>
          <a:xfrm>
            <a:off x="685333" y="194410"/>
            <a:ext cx="7773338" cy="1596177"/>
          </a:xfrm>
        </p:spPr>
        <p:txBody>
          <a:bodyPr>
            <a:normAutofit/>
          </a:bodyPr>
          <a:lstStyle>
            <a:lvl1pPr algn="ctr">
              <a:defRPr sz="3600" cap="all" baseline="0">
                <a:solidFill>
                  <a:sysClr val="windowText" lastClr="000000"/>
                </a:solidFill>
              </a:defRPr>
            </a:lvl1pPr>
          </a:lstStyle>
          <a:p>
            <a:r>
              <a:rPr lang="en-US" dirty="0"/>
              <a:t>Click to edit Master title style</a:t>
            </a:r>
          </a:p>
        </p:txBody>
      </p:sp>
      <p:pic>
        <p:nvPicPr>
          <p:cNvPr id="7" name="Picture 6">
            <a:extLst>
              <a:ext uri="{FF2B5EF4-FFF2-40B4-BE49-F238E27FC236}">
                <a16:creationId xmlns:a16="http://schemas.microsoft.com/office/drawing/2014/main" id="{3ED3E68F-0071-49F9-AC57-4A388FFB247C}"/>
              </a:ext>
            </a:extLst>
          </p:cNvPr>
          <p:cNvPicPr>
            <a:picLocks noChangeAspect="1"/>
          </p:cNvPicPr>
          <p:nvPr userDrawn="1"/>
        </p:nvPicPr>
        <p:blipFill>
          <a:blip r:embed="rId3"/>
          <a:stretch>
            <a:fillRect/>
          </a:stretch>
        </p:blipFill>
        <p:spPr>
          <a:xfrm>
            <a:off x="2118446" y="1266645"/>
            <a:ext cx="5029200" cy="457200"/>
          </a:xfrm>
          <a:prstGeom prst="rect">
            <a:avLst/>
          </a:prstGeom>
        </p:spPr>
      </p:pic>
      <p:sp>
        <p:nvSpPr>
          <p:cNvPr id="8" name="TextBox 7">
            <a:extLst>
              <a:ext uri="{FF2B5EF4-FFF2-40B4-BE49-F238E27FC236}">
                <a16:creationId xmlns:a16="http://schemas.microsoft.com/office/drawing/2014/main" id="{DBA617DF-8A1F-49BB-B8FC-2C1F905DBC96}"/>
              </a:ext>
            </a:extLst>
          </p:cNvPr>
          <p:cNvSpPr txBox="1"/>
          <p:nvPr userDrawn="1"/>
        </p:nvSpPr>
        <p:spPr>
          <a:xfrm>
            <a:off x="250194" y="6215032"/>
            <a:ext cx="341760" cy="246221"/>
          </a:xfrm>
          <a:prstGeom prst="rect">
            <a:avLst/>
          </a:prstGeom>
          <a:noFill/>
        </p:spPr>
        <p:txBody>
          <a:bodyPr wrap="none" rtlCol="0">
            <a:spAutoFit/>
          </a:bodyPr>
          <a:lstStyle/>
          <a:p>
            <a:fld id="{4A7E678D-31FC-4DA0-B7E6-7457D3C3959E}"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315647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7F4A6A93-BC9E-B248-AD14-114696E9F9AF}"/>
              </a:ext>
            </a:extLst>
          </p:cNvPr>
          <p:cNvPicPr>
            <a:picLocks noChangeAspect="1"/>
          </p:cNvPicPr>
          <p:nvPr userDrawn="1"/>
        </p:nvPicPr>
        <p:blipFill>
          <a:blip r:embed="rId2"/>
          <a:stretch>
            <a:fillRect/>
          </a:stretch>
        </p:blipFill>
        <p:spPr>
          <a:xfrm>
            <a:off x="7029450" y="6012698"/>
            <a:ext cx="1920508" cy="650892"/>
          </a:xfrm>
          <a:prstGeom prst="rect">
            <a:avLst/>
          </a:prstGeom>
        </p:spPr>
      </p:pic>
      <p:sp>
        <p:nvSpPr>
          <p:cNvPr id="7" name="Rectangle 6">
            <a:extLst>
              <a:ext uri="{FF2B5EF4-FFF2-40B4-BE49-F238E27FC236}">
                <a16:creationId xmlns:a16="http://schemas.microsoft.com/office/drawing/2014/main" id="{CCFD26D0-6DA6-A944-B6BE-9075F0FF5383}"/>
              </a:ext>
            </a:extLst>
          </p:cNvPr>
          <p:cNvSpPr/>
          <p:nvPr userDrawn="1"/>
        </p:nvSpPr>
        <p:spPr>
          <a:xfrm>
            <a:off x="194042" y="6114921"/>
            <a:ext cx="6696454" cy="446445"/>
          </a:xfrm>
          <a:prstGeom prst="rect">
            <a:avLst/>
          </a:prstGeom>
          <a:solidFill>
            <a:srgbClr val="4D7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86E24A37-8E70-464B-9EE4-E059F4831F6F}"/>
              </a:ext>
            </a:extLst>
          </p:cNvPr>
          <p:cNvSpPr txBox="1"/>
          <p:nvPr userDrawn="1"/>
        </p:nvSpPr>
        <p:spPr>
          <a:xfrm>
            <a:off x="250194" y="6215032"/>
            <a:ext cx="341760" cy="246221"/>
          </a:xfrm>
          <a:prstGeom prst="rect">
            <a:avLst/>
          </a:prstGeom>
          <a:noFill/>
        </p:spPr>
        <p:txBody>
          <a:bodyPr wrap="none" rtlCol="0">
            <a:spAutoFit/>
          </a:bodyPr>
          <a:lstStyle/>
          <a:p>
            <a:fld id="{4A7E678D-31FC-4DA0-B7E6-7457D3C3959E}"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162497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8E8B-84CC-E743-B2C1-E2FD36E59FB1}"/>
              </a:ext>
            </a:extLst>
          </p:cNvPr>
          <p:cNvSpPr>
            <a:spLocks noGrp="1"/>
          </p:cNvSpPr>
          <p:nvPr>
            <p:ph type="title"/>
          </p:nvPr>
        </p:nvSpPr>
        <p:spPr>
          <a:xfrm>
            <a:off x="629841" y="457200"/>
            <a:ext cx="2949178" cy="1600200"/>
          </a:xfrm>
        </p:spPr>
        <p:txBody>
          <a:bodyPr anchor="b">
            <a:normAutofit/>
          </a:bodyPr>
          <a:lstStyle>
            <a:lvl1pPr>
              <a:defRPr sz="32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DC5B0F67-DCA5-EE4D-9CA6-7A20C066FFAA}"/>
              </a:ext>
            </a:extLst>
          </p:cNvPr>
          <p:cNvSpPr>
            <a:spLocks noGrp="1"/>
          </p:cNvSpPr>
          <p:nvPr>
            <p:ph idx="1"/>
          </p:nvPr>
        </p:nvSpPr>
        <p:spPr>
          <a:xfrm>
            <a:off x="3887391" y="987430"/>
            <a:ext cx="4629150" cy="4873625"/>
          </a:xfrm>
        </p:spPr>
        <p:txBody>
          <a:bodyPr/>
          <a:lstStyle>
            <a:lvl1pPr>
              <a:defRPr sz="3200" cap="all"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5077A74-212B-7944-B717-67C7861777E1}"/>
              </a:ext>
            </a:extLst>
          </p:cNvPr>
          <p:cNvSpPr>
            <a:spLocks noGrp="1"/>
          </p:cNvSpPr>
          <p:nvPr>
            <p:ph type="body" sz="half" idx="2"/>
          </p:nvPr>
        </p:nvSpPr>
        <p:spPr>
          <a:xfrm>
            <a:off x="629841" y="2057400"/>
            <a:ext cx="2949178"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pic>
        <p:nvPicPr>
          <p:cNvPr id="7" name="Picture 6" descr="A screenshot of a video game&#10;&#10;Description automatically generated with low confidence">
            <a:extLst>
              <a:ext uri="{FF2B5EF4-FFF2-40B4-BE49-F238E27FC236}">
                <a16:creationId xmlns:a16="http://schemas.microsoft.com/office/drawing/2014/main" id="{0AD48D98-543A-EC41-94DC-04790B20886B}"/>
              </a:ext>
            </a:extLst>
          </p:cNvPr>
          <p:cNvPicPr>
            <a:picLocks noChangeAspect="1"/>
          </p:cNvPicPr>
          <p:nvPr userDrawn="1"/>
        </p:nvPicPr>
        <p:blipFill>
          <a:blip r:embed="rId2"/>
          <a:stretch>
            <a:fillRect/>
          </a:stretch>
        </p:blipFill>
        <p:spPr>
          <a:xfrm>
            <a:off x="7029450" y="6012698"/>
            <a:ext cx="1920508" cy="650892"/>
          </a:xfrm>
          <a:prstGeom prst="rect">
            <a:avLst/>
          </a:prstGeom>
        </p:spPr>
      </p:pic>
      <p:sp>
        <p:nvSpPr>
          <p:cNvPr id="10" name="Rectangle 9">
            <a:extLst>
              <a:ext uri="{FF2B5EF4-FFF2-40B4-BE49-F238E27FC236}">
                <a16:creationId xmlns:a16="http://schemas.microsoft.com/office/drawing/2014/main" id="{965906E1-009F-5941-B903-9E45B99976E1}"/>
              </a:ext>
            </a:extLst>
          </p:cNvPr>
          <p:cNvSpPr/>
          <p:nvPr userDrawn="1"/>
        </p:nvSpPr>
        <p:spPr>
          <a:xfrm>
            <a:off x="194042" y="6114921"/>
            <a:ext cx="6696454" cy="446445"/>
          </a:xfrm>
          <a:prstGeom prst="rect">
            <a:avLst/>
          </a:prstGeom>
          <a:solidFill>
            <a:srgbClr val="4D7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C864B28E-CAD3-406C-BFBE-E2958653E7CB}"/>
              </a:ext>
            </a:extLst>
          </p:cNvPr>
          <p:cNvPicPr>
            <a:picLocks noChangeAspect="1"/>
          </p:cNvPicPr>
          <p:nvPr userDrawn="1"/>
        </p:nvPicPr>
        <p:blipFill>
          <a:blip r:embed="rId3"/>
          <a:stretch>
            <a:fillRect/>
          </a:stretch>
        </p:blipFill>
        <p:spPr>
          <a:xfrm>
            <a:off x="3887391" y="414306"/>
            <a:ext cx="4636294" cy="421481"/>
          </a:xfrm>
          <a:prstGeom prst="rect">
            <a:avLst/>
          </a:prstGeom>
        </p:spPr>
      </p:pic>
      <p:sp>
        <p:nvSpPr>
          <p:cNvPr id="11" name="TextBox 10">
            <a:extLst>
              <a:ext uri="{FF2B5EF4-FFF2-40B4-BE49-F238E27FC236}">
                <a16:creationId xmlns:a16="http://schemas.microsoft.com/office/drawing/2014/main" id="{75B0D07A-00BF-49A6-9315-625E70B24FF2}"/>
              </a:ext>
            </a:extLst>
          </p:cNvPr>
          <p:cNvSpPr txBox="1"/>
          <p:nvPr userDrawn="1"/>
        </p:nvSpPr>
        <p:spPr>
          <a:xfrm>
            <a:off x="250194" y="6215032"/>
            <a:ext cx="341760" cy="246221"/>
          </a:xfrm>
          <a:prstGeom prst="rect">
            <a:avLst/>
          </a:prstGeom>
          <a:noFill/>
        </p:spPr>
        <p:txBody>
          <a:bodyPr wrap="none" rtlCol="0">
            <a:spAutoFit/>
          </a:bodyPr>
          <a:lstStyle/>
          <a:p>
            <a:fld id="{4A7E678D-31FC-4DA0-B7E6-7457D3C3959E}"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215094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B52C962-8460-114B-8A27-3EC939E28A5B}"/>
              </a:ext>
            </a:extLst>
          </p:cNvPr>
          <p:cNvSpPr>
            <a:spLocks noGrp="1"/>
          </p:cNvSpPr>
          <p:nvPr>
            <p:ph type="pic" idx="1"/>
          </p:nvPr>
        </p:nvSpPr>
        <p:spPr>
          <a:xfrm>
            <a:off x="3887391" y="987430"/>
            <a:ext cx="462915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5DFC943D-6D4A-A048-8DCA-69DFE3BCCEA1}"/>
              </a:ext>
            </a:extLst>
          </p:cNvPr>
          <p:cNvSpPr>
            <a:spLocks noGrp="1"/>
          </p:cNvSpPr>
          <p:nvPr>
            <p:ph type="body" sz="half" idx="2"/>
          </p:nvPr>
        </p:nvSpPr>
        <p:spPr>
          <a:xfrm>
            <a:off x="629841" y="2057400"/>
            <a:ext cx="2949178"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9EF48C92-A7F5-F14A-9ECE-CDED2F1DF7EA}"/>
              </a:ext>
            </a:extLst>
          </p:cNvPr>
          <p:cNvSpPr>
            <a:spLocks noGrp="1"/>
          </p:cNvSpPr>
          <p:nvPr>
            <p:ph type="title"/>
          </p:nvPr>
        </p:nvSpPr>
        <p:spPr>
          <a:xfrm>
            <a:off x="629841" y="457200"/>
            <a:ext cx="2949178" cy="1600200"/>
          </a:xfrm>
        </p:spPr>
        <p:txBody>
          <a:bodyPr anchor="b">
            <a:normAutofit/>
          </a:bodyPr>
          <a:lstStyle>
            <a:lvl1pPr>
              <a:defRPr sz="3200" cap="all" baseline="0"/>
            </a:lvl1pPr>
          </a:lstStyle>
          <a:p>
            <a:r>
              <a:rPr lang="en-US" dirty="0"/>
              <a:t>Click to edit Master title style</a:t>
            </a:r>
          </a:p>
        </p:txBody>
      </p:sp>
      <p:pic>
        <p:nvPicPr>
          <p:cNvPr id="7" name="Picture 6" descr="A screenshot of a video game&#10;&#10;Description automatically generated with low confidence">
            <a:extLst>
              <a:ext uri="{FF2B5EF4-FFF2-40B4-BE49-F238E27FC236}">
                <a16:creationId xmlns:a16="http://schemas.microsoft.com/office/drawing/2014/main" id="{53C9FCF8-C7BF-5C45-B857-72E6B487A5CB}"/>
              </a:ext>
            </a:extLst>
          </p:cNvPr>
          <p:cNvPicPr>
            <a:picLocks noChangeAspect="1"/>
          </p:cNvPicPr>
          <p:nvPr userDrawn="1"/>
        </p:nvPicPr>
        <p:blipFill>
          <a:blip r:embed="rId2"/>
          <a:stretch>
            <a:fillRect/>
          </a:stretch>
        </p:blipFill>
        <p:spPr>
          <a:xfrm>
            <a:off x="7029450" y="6012698"/>
            <a:ext cx="1920508" cy="650892"/>
          </a:xfrm>
          <a:prstGeom prst="rect">
            <a:avLst/>
          </a:prstGeom>
        </p:spPr>
      </p:pic>
      <p:sp>
        <p:nvSpPr>
          <p:cNvPr id="11" name="Rectangle 10">
            <a:extLst>
              <a:ext uri="{FF2B5EF4-FFF2-40B4-BE49-F238E27FC236}">
                <a16:creationId xmlns:a16="http://schemas.microsoft.com/office/drawing/2014/main" id="{4D6ADFAC-82CB-1B4D-90CA-6808188E3A96}"/>
              </a:ext>
            </a:extLst>
          </p:cNvPr>
          <p:cNvSpPr/>
          <p:nvPr userDrawn="1"/>
        </p:nvSpPr>
        <p:spPr>
          <a:xfrm>
            <a:off x="194042" y="6114921"/>
            <a:ext cx="6696454" cy="446445"/>
          </a:xfrm>
          <a:prstGeom prst="rect">
            <a:avLst/>
          </a:prstGeom>
          <a:solidFill>
            <a:srgbClr val="4D7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E39841A-C63C-4578-9797-5D8404888291}"/>
              </a:ext>
            </a:extLst>
          </p:cNvPr>
          <p:cNvPicPr>
            <a:picLocks noChangeAspect="1"/>
          </p:cNvPicPr>
          <p:nvPr userDrawn="1"/>
        </p:nvPicPr>
        <p:blipFill>
          <a:blip r:embed="rId3"/>
          <a:stretch>
            <a:fillRect/>
          </a:stretch>
        </p:blipFill>
        <p:spPr>
          <a:xfrm>
            <a:off x="3887391" y="414306"/>
            <a:ext cx="4636294" cy="421481"/>
          </a:xfrm>
          <a:prstGeom prst="rect">
            <a:avLst/>
          </a:prstGeom>
        </p:spPr>
      </p:pic>
      <p:sp>
        <p:nvSpPr>
          <p:cNvPr id="12" name="TextBox 11">
            <a:extLst>
              <a:ext uri="{FF2B5EF4-FFF2-40B4-BE49-F238E27FC236}">
                <a16:creationId xmlns:a16="http://schemas.microsoft.com/office/drawing/2014/main" id="{272D9EE0-2242-412F-A395-2032B59A3020}"/>
              </a:ext>
            </a:extLst>
          </p:cNvPr>
          <p:cNvSpPr txBox="1"/>
          <p:nvPr userDrawn="1"/>
        </p:nvSpPr>
        <p:spPr>
          <a:xfrm>
            <a:off x="250194" y="6215032"/>
            <a:ext cx="341760" cy="246221"/>
          </a:xfrm>
          <a:prstGeom prst="rect">
            <a:avLst/>
          </a:prstGeom>
          <a:noFill/>
        </p:spPr>
        <p:txBody>
          <a:bodyPr wrap="none" rtlCol="0">
            <a:spAutoFit/>
          </a:bodyPr>
          <a:lstStyle/>
          <a:p>
            <a:fld id="{4A7E678D-31FC-4DA0-B7E6-7457D3C3959E}"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2492301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6537C-832B-F141-BBD1-738492206ECF}"/>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92AA62-C97E-1E40-91B1-FFD7D0D033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05037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2" r:id="rId3"/>
    <p:sldLayoutId id="2147483713" r:id="rId4"/>
    <p:sldLayoutId id="2147483714" r:id="rId5"/>
    <p:sldLayoutId id="2147483715" r:id="rId6"/>
  </p:sldLayoutIdLst>
  <p:hf hdr="0" ftr="0" dt="0"/>
  <p:txStyles>
    <p:titleStyle>
      <a:lvl1pPr algn="l" defTabSz="914354" rtl="0" eaLnBrk="1" latinLnBrk="0" hangingPunct="1">
        <a:lnSpc>
          <a:spcPct val="90000"/>
        </a:lnSpc>
        <a:spcBef>
          <a:spcPct val="0"/>
        </a:spcBef>
        <a:buNone/>
        <a:defRPr sz="4200" kern="1200" baseline="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Clr>
          <a:srgbClr val="4D758C"/>
        </a:buClr>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rgbClr val="4D758C"/>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rgbClr val="4D758C"/>
        </a:buClr>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rgbClr val="4D758C"/>
        </a:buClr>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rgbClr val="4D758C"/>
        </a:buClr>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westlaw.com/Find/Default.wl?rs=dfa1.0&amp;vr=2.0&amp;DB=RI-ST-ANN&amp;DocName=LK%28RISTS32-6-1%29&amp;FindType=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D3EE18-726B-4114-82C4-A84D2DBB01D4}"/>
              </a:ext>
            </a:extLst>
          </p:cNvPr>
          <p:cNvSpPr>
            <a:spLocks noGrp="1"/>
          </p:cNvSpPr>
          <p:nvPr>
            <p:ph type="body" sz="quarter" idx="10"/>
          </p:nvPr>
        </p:nvSpPr>
        <p:spPr>
          <a:xfrm>
            <a:off x="1431340" y="3429000"/>
            <a:ext cx="6281317" cy="1439918"/>
          </a:xfrm>
        </p:spPr>
        <p:txBody>
          <a:bodyPr>
            <a:normAutofit lnSpcReduction="10000"/>
          </a:bodyPr>
          <a:lstStyle/>
          <a:p>
            <a:pPr marL="0" marR="0" lvl="0" indent="0" defTabSz="914400" rtl="0" eaLnBrk="1" fontAlgn="auto" latinLnBrk="0" hangingPunct="1">
              <a:lnSpc>
                <a:spcPct val="100000"/>
              </a:lnSpc>
              <a:spcBef>
                <a:spcPts val="700"/>
              </a:spcBef>
              <a:spcAft>
                <a:spcPts val="0"/>
              </a:spcAft>
              <a:buClr>
                <a:srgbClr val="44697D"/>
              </a:buClr>
              <a:buSzPct val="60000"/>
              <a:buFont typeface="Wingdings"/>
              <a:buNone/>
              <a:tabLst/>
              <a:defRPr/>
            </a:pPr>
            <a:endParaRPr kumimoji="0" lang="en-US" sz="2100" b="0" i="0" u="none" strike="noStrike" kern="1200" cap="none" spc="0" normalizeH="0" baseline="0" noProof="0" dirty="0">
              <a:ln>
                <a:noFill/>
              </a:ln>
              <a:solidFill>
                <a:srgbClr val="80262A"/>
              </a:solidFill>
              <a:effectLst/>
              <a:uLnTx/>
              <a:uFillTx/>
              <a:latin typeface="Calibri"/>
              <a:ea typeface="+mn-ea"/>
              <a:cs typeface="+mn-cs"/>
            </a:endParaRPr>
          </a:p>
          <a:p>
            <a:pPr marL="0" marR="0" lvl="0" indent="0" defTabSz="914400" rtl="0" eaLnBrk="1" fontAlgn="auto" latinLnBrk="0" hangingPunct="1">
              <a:lnSpc>
                <a:spcPct val="150000"/>
              </a:lnSpc>
              <a:spcBef>
                <a:spcPts val="700"/>
              </a:spcBef>
              <a:spcAft>
                <a:spcPts val="0"/>
              </a:spcAft>
              <a:buClr>
                <a:srgbClr val="44697D"/>
              </a:buClr>
              <a:buSzPct val="60000"/>
              <a:buFont typeface="Wingdings"/>
              <a:buNone/>
              <a:tabLst/>
              <a:defRPr/>
            </a:pPr>
            <a:r>
              <a:rPr kumimoji="0" lang="en-US" sz="2100" b="0" i="0" u="none" strike="noStrike" kern="1200" cap="none" spc="0" normalizeH="0" baseline="0" noProof="0" dirty="0">
                <a:ln>
                  <a:noFill/>
                </a:ln>
                <a:solidFill>
                  <a:srgbClr val="80262A"/>
                </a:solidFill>
                <a:effectLst/>
                <a:uLnTx/>
                <a:uFillTx/>
                <a:latin typeface="Calibri"/>
                <a:ea typeface="+mn-ea"/>
                <a:cs typeface="+mn-cs"/>
              </a:rPr>
              <a:t>Ian C. Ridlon, Esq., President and Executive Director</a:t>
            </a:r>
            <a:endParaRPr lang="en-US" sz="700" dirty="0">
              <a:solidFill>
                <a:srgbClr val="80262A"/>
              </a:solidFill>
              <a:latin typeface="Calibri"/>
            </a:endParaRPr>
          </a:p>
          <a:p>
            <a:pPr marL="0" marR="0" lvl="0" indent="0" defTabSz="914400" rtl="0" eaLnBrk="1" fontAlgn="auto" latinLnBrk="0" hangingPunct="1">
              <a:lnSpc>
                <a:spcPct val="150000"/>
              </a:lnSpc>
              <a:spcBef>
                <a:spcPts val="700"/>
              </a:spcBef>
              <a:spcAft>
                <a:spcPts val="0"/>
              </a:spcAft>
              <a:buClr>
                <a:srgbClr val="44697D"/>
              </a:buClr>
              <a:buSzPct val="60000"/>
              <a:buFont typeface="Wingdings"/>
              <a:buNone/>
              <a:tabLst/>
              <a:defRPr/>
            </a:pPr>
            <a:r>
              <a:rPr kumimoji="0" lang="en-US" sz="1800" b="0" i="0" u="none" strike="noStrike" kern="1200" cap="none" spc="0" normalizeH="0" baseline="0" noProof="0" dirty="0">
                <a:ln>
                  <a:noFill/>
                </a:ln>
                <a:solidFill>
                  <a:srgbClr val="80262A"/>
                </a:solidFill>
                <a:effectLst/>
                <a:uLnTx/>
                <a:uFillTx/>
                <a:latin typeface="Calibri"/>
                <a:ea typeface="+mn-ea"/>
                <a:cs typeface="+mn-cs"/>
              </a:rPr>
              <a:t>May 3, 2025</a:t>
            </a:r>
          </a:p>
          <a:p>
            <a:endParaRPr lang="en-US" dirty="0"/>
          </a:p>
        </p:txBody>
      </p:sp>
      <p:sp>
        <p:nvSpPr>
          <p:cNvPr id="4" name="Title 1">
            <a:extLst>
              <a:ext uri="{FF2B5EF4-FFF2-40B4-BE49-F238E27FC236}">
                <a16:creationId xmlns:a16="http://schemas.microsoft.com/office/drawing/2014/main" id="{29A9F4EC-3312-F3FC-8E0C-8E2AAD6D8384}"/>
              </a:ext>
            </a:extLst>
          </p:cNvPr>
          <p:cNvSpPr txBox="1">
            <a:spLocks/>
          </p:cNvSpPr>
          <p:nvPr/>
        </p:nvSpPr>
        <p:spPr>
          <a:xfrm>
            <a:off x="1240639" y="2103437"/>
            <a:ext cx="6662721" cy="1325563"/>
          </a:xfrm>
          <a:prstGeom prst="rect">
            <a:avLst/>
          </a:prstGeom>
        </p:spPr>
        <p:txBody>
          <a:bodyPr vert="horz" lIns="91440" tIns="45720" rIns="91440" bIns="45720" rtlCol="0" anchor="ctr">
            <a:normAutofit/>
          </a:bodyPr>
          <a:lstStyle>
            <a:lvl1pPr algn="ctr" defTabSz="914354"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latin typeface="Calibri" panose="020F0502020204030204" pitchFamily="34" charset="0"/>
                <a:ea typeface="Calibri" panose="020F0502020204030204" pitchFamily="34" charset="0"/>
                <a:cs typeface="Calibri" panose="020F0502020204030204" pitchFamily="34" charset="0"/>
              </a:rPr>
              <a:t>Municipal Land Trust Symposium</a:t>
            </a:r>
            <a:br>
              <a:rPr lang="en-US" sz="2800" b="1" dirty="0">
                <a:latin typeface="Calibri" panose="020F0502020204030204" pitchFamily="34" charset="0"/>
                <a:ea typeface="Calibri" panose="020F0502020204030204" pitchFamily="34" charset="0"/>
                <a:cs typeface="Calibri" panose="020F0502020204030204" pitchFamily="34" charset="0"/>
              </a:rPr>
            </a:br>
            <a:br>
              <a:rPr lang="en-US" sz="2800" b="1" dirty="0">
                <a:latin typeface="Calibri" panose="020F0502020204030204" pitchFamily="34" charset="0"/>
                <a:ea typeface="Calibri" panose="020F0502020204030204" pitchFamily="34" charset="0"/>
                <a:cs typeface="Calibri" panose="020F0502020204030204" pitchFamily="34" charset="0"/>
              </a:rPr>
            </a:br>
            <a:r>
              <a:rPr lang="en-US" sz="2800" b="1" dirty="0">
                <a:latin typeface="Calibri" panose="020F0502020204030204" pitchFamily="34" charset="0"/>
                <a:ea typeface="Calibri" panose="020F0502020204030204" pitchFamily="34" charset="0"/>
                <a:cs typeface="Calibri" panose="020F0502020204030204" pitchFamily="34" charset="0"/>
              </a:rPr>
              <a:t>Risk Management Considerations</a:t>
            </a:r>
          </a:p>
        </p:txBody>
      </p:sp>
    </p:spTree>
    <p:extLst>
      <p:ext uri="{BB962C8B-B14F-4D97-AF65-F5344CB8AC3E}">
        <p14:creationId xmlns:p14="http://schemas.microsoft.com/office/powerpoint/2010/main" val="2336305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FA343-7219-42D7-2F81-E18D4A9EFBB8}"/>
              </a:ext>
            </a:extLst>
          </p:cNvPr>
          <p:cNvSpPr>
            <a:spLocks noGrp="1"/>
          </p:cNvSpPr>
          <p:nvPr>
            <p:ph idx="1"/>
          </p:nvPr>
        </p:nvSpPr>
        <p:spPr>
          <a:xfrm>
            <a:off x="685333" y="2055672"/>
            <a:ext cx="7773339" cy="3424107"/>
          </a:xfrm>
        </p:spPr>
        <p:txBody>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b="1" i="0" u="none" strike="noStrike" kern="1200" cap="none" spc="0" normalizeH="0" baseline="0" noProof="0" dirty="0">
                <a:ln>
                  <a:noFill/>
                </a:ln>
                <a:solidFill>
                  <a:prstClr val="black"/>
                </a:solidFill>
                <a:effectLst/>
                <a:uLnTx/>
                <a:uFillTx/>
                <a:latin typeface="Calibri"/>
                <a:ea typeface="+mn-ea"/>
                <a:cs typeface="+mn-cs"/>
              </a:rPr>
              <a:t>WRONGFUL ACT</a:t>
            </a:r>
            <a:r>
              <a:rPr kumimoji="0" lang="en-US" b="0" i="0" u="none" strike="noStrike" kern="1200" cap="none" spc="0" normalizeH="0" baseline="0" noProof="0" dirty="0">
                <a:ln>
                  <a:noFill/>
                </a:ln>
                <a:solidFill>
                  <a:prstClr val="black"/>
                </a:solidFill>
                <a:effectLst/>
                <a:uLnTx/>
                <a:uFillTx/>
                <a:latin typeface="Calibri"/>
                <a:ea typeface="+mn-ea"/>
                <a:cs typeface="+mn-cs"/>
              </a:rPr>
              <a:t> - The term "Wrongful Act" wherever used herein shall mean any actual or alleged error or misstatement or misleading statement or act or omission or neglect or breach of duty by an "Insured Member" as a public official or employee of the public entity. </a:t>
            </a:r>
          </a:p>
          <a:p>
            <a:pPr marL="0" indent="0">
              <a:buNone/>
            </a:pPr>
            <a:endParaRPr lang="en-US" dirty="0"/>
          </a:p>
        </p:txBody>
      </p:sp>
      <p:sp>
        <p:nvSpPr>
          <p:cNvPr id="3" name="Title 2">
            <a:extLst>
              <a:ext uri="{FF2B5EF4-FFF2-40B4-BE49-F238E27FC236}">
                <a16:creationId xmlns:a16="http://schemas.microsoft.com/office/drawing/2014/main" id="{64852467-BA45-BDBA-5BAF-F0ED8E9E1ACA}"/>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KEY DEFINITIONS</a:t>
            </a:r>
            <a:endParaRPr lang="en-US" cap="none" dirty="0">
              <a:solidFill>
                <a:schemeClr val="tx1"/>
              </a:solidFill>
            </a:endParaRPr>
          </a:p>
        </p:txBody>
      </p:sp>
    </p:spTree>
    <p:extLst>
      <p:ext uri="{BB962C8B-B14F-4D97-AF65-F5344CB8AC3E}">
        <p14:creationId xmlns:p14="http://schemas.microsoft.com/office/powerpoint/2010/main" val="3403683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760804-C265-5825-51AE-64D638EA4C9E}"/>
              </a:ext>
            </a:extLst>
          </p:cNvPr>
          <p:cNvSpPr>
            <a:spLocks noGrp="1"/>
          </p:cNvSpPr>
          <p:nvPr>
            <p:ph idx="1"/>
          </p:nvPr>
        </p:nvSpPr>
        <p:spPr>
          <a:xfrm>
            <a:off x="685330" y="2118707"/>
            <a:ext cx="7773339" cy="3424107"/>
          </a:xfrm>
        </p:spPr>
        <p:txBody>
          <a:bodyPr>
            <a:normAutofit/>
          </a:bodyPr>
          <a:lstStyle/>
          <a:p>
            <a:pPr marL="0" indent="0">
              <a:buNone/>
            </a:pPr>
            <a:r>
              <a:rPr lang="en-US" dirty="0">
                <a:latin typeface="Calibri" panose="020F0502020204030204" pitchFamily="34" charset="0"/>
                <a:cs typeface="Calibri" panose="020F0502020204030204" pitchFamily="34" charset="0"/>
              </a:rPr>
              <a:t>Although there are a number of Exclusions set forth in the Liability Policy, The Trust generally errs on the side of finding coverage for the Members as long as it does not unfairly and adversely impact the rest of the membership.  Following are examples of the most common exclusions that we see.</a:t>
            </a:r>
          </a:p>
        </p:txBody>
      </p:sp>
      <p:sp>
        <p:nvSpPr>
          <p:cNvPr id="3" name="Title 2">
            <a:extLst>
              <a:ext uri="{FF2B5EF4-FFF2-40B4-BE49-F238E27FC236}">
                <a16:creationId xmlns:a16="http://schemas.microsoft.com/office/drawing/2014/main" id="{99E60406-349C-242E-9772-4AE322D93C3A}"/>
              </a:ext>
            </a:extLst>
          </p:cNvPr>
          <p:cNvSpPr>
            <a:spLocks noGrp="1"/>
          </p:cNvSpPr>
          <p:nvPr>
            <p:ph type="title"/>
          </p:nvPr>
        </p:nvSpPr>
        <p:spPr>
          <a:xfrm>
            <a:off x="135442" y="0"/>
            <a:ext cx="8873116" cy="1596177"/>
          </a:xfrm>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COMMONLY ENCOUNTERED EXCLUSIONS</a:t>
            </a:r>
            <a:endParaRPr lang="en-US" cap="none" dirty="0">
              <a:solidFill>
                <a:schemeClr val="tx1"/>
              </a:solidFill>
            </a:endParaRPr>
          </a:p>
        </p:txBody>
      </p:sp>
    </p:spTree>
    <p:extLst>
      <p:ext uri="{BB962C8B-B14F-4D97-AF65-F5344CB8AC3E}">
        <p14:creationId xmlns:p14="http://schemas.microsoft.com/office/powerpoint/2010/main" val="47401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C75E3F-8894-102C-08DB-0EB8B7740732}"/>
              </a:ext>
            </a:extLst>
          </p:cNvPr>
          <p:cNvSpPr>
            <a:spLocks noGrp="1"/>
          </p:cNvSpPr>
          <p:nvPr>
            <p:ph idx="1"/>
          </p:nvPr>
        </p:nvSpPr>
        <p:spPr>
          <a:xfrm>
            <a:off x="685330" y="2075551"/>
            <a:ext cx="7773339" cy="3424107"/>
          </a:xfrm>
        </p:spPr>
        <p:txBody>
          <a:bodyPr>
            <a:noAutofit/>
          </a:bodyPr>
          <a:lstStyle/>
          <a:p>
            <a:pPr marL="0" marR="0" lvl="0" indent="0" algn="l" defTabSz="914400" rtl="0" eaLnBrk="1" fontAlgn="auto" latinLnBrk="0" hangingPunct="1">
              <a:lnSpc>
                <a:spcPct val="80000"/>
              </a:lnSpc>
              <a:spcBef>
                <a:spcPts val="700"/>
              </a:spcBef>
              <a:spcAft>
                <a:spcPts val="0"/>
              </a:spcAft>
              <a:buClr>
                <a:srgbClr val="44697D"/>
              </a:buClr>
              <a:buSzPct val="60000"/>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WITH REGARD TO ALL FIRST AND THIRD PARTY LIABILITY OF THE INSURED MEMBER, THIS INSURANCE DOES NOT APPLY:  </a:t>
            </a:r>
          </a:p>
          <a:p>
            <a:pPr marL="0" marR="0" lvl="0" indent="0" algn="l" defTabSz="914400" rtl="0" eaLnBrk="1" fontAlgn="auto" latinLnBrk="0" hangingPunct="1">
              <a:lnSpc>
                <a:spcPct val="80000"/>
              </a:lnSpc>
              <a:spcBef>
                <a:spcPts val="700"/>
              </a:spcBef>
              <a:spcAft>
                <a:spcPts val="0"/>
              </a:spcAft>
              <a:buClr>
                <a:srgbClr val="44697D"/>
              </a:buClr>
              <a:buSzPct val="60000"/>
              <a:buFontTx/>
              <a:buNone/>
              <a:tabLst/>
              <a:defRPr/>
            </a:pPr>
            <a:endParaRPr kumimoji="0" lang="en-US" b="1" i="0" u="none" strike="noStrike" kern="1200" cap="none" spc="0" normalizeH="0" baseline="0" noProof="0" dirty="0">
              <a:ln>
                <a:noFill/>
              </a:ln>
              <a:solidFill>
                <a:prstClr val="black"/>
              </a:solidFill>
              <a:effectLst/>
              <a:uLnTx/>
              <a:uFillTx/>
              <a:latin typeface="Calibri"/>
              <a:ea typeface="+mn-ea"/>
              <a:cs typeface="+mn-cs"/>
            </a:endParaRPr>
          </a:p>
          <a:p>
            <a:pPr marL="514350" marR="0" lvl="0" indent="-514350" algn="l" defTabSz="914400" rtl="0" eaLnBrk="1" fontAlgn="auto" latinLnBrk="0" hangingPunct="1">
              <a:lnSpc>
                <a:spcPct val="80000"/>
              </a:lnSpc>
              <a:spcBef>
                <a:spcPts val="700"/>
              </a:spcBef>
              <a:spcAft>
                <a:spcPts val="0"/>
              </a:spcAft>
              <a:buClr>
                <a:srgbClr val="44697D"/>
              </a:buClr>
              <a:buSzPct val="60000"/>
              <a:buFont typeface="+mj-lt"/>
              <a:buAutoNum type="arabicPeriod"/>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to “bodily injury”, “personal injury” or “property damage” </a:t>
            </a:r>
            <a:r>
              <a:rPr kumimoji="0" lang="en-US" b="1" i="0" u="none" strike="noStrike" kern="1200" cap="none" spc="0" normalizeH="0" baseline="0" noProof="0" dirty="0">
                <a:ln>
                  <a:noFill/>
                </a:ln>
                <a:solidFill>
                  <a:prstClr val="black"/>
                </a:solidFill>
                <a:effectLst/>
                <a:uLnTx/>
                <a:uFillTx/>
                <a:latin typeface="Calibri"/>
                <a:ea typeface="+mn-ea"/>
                <a:cs typeface="+mn-cs"/>
              </a:rPr>
              <a:t>expected or intended </a:t>
            </a:r>
            <a:r>
              <a:rPr kumimoji="0" lang="en-US" b="0" i="0" u="none" strike="noStrike" kern="1200" cap="none" spc="0" normalizeH="0" baseline="0" noProof="0" dirty="0">
                <a:ln>
                  <a:noFill/>
                </a:ln>
                <a:solidFill>
                  <a:prstClr val="black"/>
                </a:solidFill>
                <a:effectLst/>
                <a:uLnTx/>
                <a:uFillTx/>
                <a:latin typeface="Calibri"/>
                <a:ea typeface="+mn-ea"/>
                <a:cs typeface="+mn-cs"/>
              </a:rPr>
              <a:t>from the standpoint of the Insured Member. </a:t>
            </a:r>
          </a:p>
          <a:p>
            <a:pPr marL="0" marR="0" lvl="0" indent="0" algn="l" defTabSz="914400" rtl="0" eaLnBrk="1" fontAlgn="auto" latinLnBrk="0" hangingPunct="1">
              <a:lnSpc>
                <a:spcPct val="80000"/>
              </a:lnSpc>
              <a:spcBef>
                <a:spcPts val="700"/>
              </a:spcBef>
              <a:spcAft>
                <a:spcPts val="0"/>
              </a:spcAft>
              <a:buClr>
                <a:srgbClr val="44697D"/>
              </a:buClr>
              <a:buSzPct val="60000"/>
              <a:buFont typeface="Wingdings"/>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80000"/>
              </a:lnSpc>
              <a:spcBef>
                <a:spcPts val="700"/>
              </a:spcBef>
              <a:spcAft>
                <a:spcPts val="0"/>
              </a:spcAft>
              <a:buClr>
                <a:srgbClr val="44697D"/>
              </a:buClr>
              <a:buSzPct val="60000"/>
              <a:buFont typeface="Wingdings"/>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      (emphasis added)</a:t>
            </a:r>
          </a:p>
          <a:p>
            <a:pPr marL="0" indent="0">
              <a:buNone/>
            </a:pPr>
            <a:endParaRPr lang="en-US" dirty="0"/>
          </a:p>
        </p:txBody>
      </p:sp>
      <p:sp>
        <p:nvSpPr>
          <p:cNvPr id="3" name="Title 2">
            <a:extLst>
              <a:ext uri="{FF2B5EF4-FFF2-40B4-BE49-F238E27FC236}">
                <a16:creationId xmlns:a16="http://schemas.microsoft.com/office/drawing/2014/main" id="{6C14E561-91DC-65C6-0FE0-AD70914B4D34}"/>
              </a:ext>
            </a:extLst>
          </p:cNvPr>
          <p:cNvSpPr>
            <a:spLocks noGrp="1"/>
          </p:cNvSpPr>
          <p:nvPr>
            <p:ph type="title"/>
          </p:nvPr>
        </p:nvSpPr>
        <p:spPr>
          <a:xfrm>
            <a:off x="452488" y="194410"/>
            <a:ext cx="8173038" cy="1596177"/>
          </a:xfrm>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EXCLUSION 1</a:t>
            </a:r>
            <a:endParaRPr lang="en-US" cap="none" dirty="0">
              <a:solidFill>
                <a:schemeClr val="tx1"/>
              </a:solidFill>
            </a:endParaRPr>
          </a:p>
        </p:txBody>
      </p:sp>
    </p:spTree>
    <p:extLst>
      <p:ext uri="{BB962C8B-B14F-4D97-AF65-F5344CB8AC3E}">
        <p14:creationId xmlns:p14="http://schemas.microsoft.com/office/powerpoint/2010/main" val="105703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98C2EA-6670-8061-E082-F4F9D372C4C2}"/>
              </a:ext>
            </a:extLst>
          </p:cNvPr>
          <p:cNvSpPr>
            <a:spLocks noGrp="1"/>
          </p:cNvSpPr>
          <p:nvPr>
            <p:ph idx="1"/>
          </p:nvPr>
        </p:nvSpPr>
        <p:spPr/>
        <p:txBody>
          <a:bodyPr>
            <a:normAutofit/>
          </a:bodyPr>
          <a:lstStyle/>
          <a:p>
            <a:pPr marL="320040" marR="0" lvl="0" indent="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b="1" i="0" u="none" strike="noStrike" kern="1200" cap="none" spc="0" normalizeH="0" baseline="0" noProof="0" dirty="0">
                <a:ln>
                  <a:noFill/>
                </a:ln>
                <a:solidFill>
                  <a:prstClr val="black"/>
                </a:solidFill>
                <a:effectLst/>
                <a:uLnTx/>
                <a:uFillTx/>
                <a:latin typeface="Calibri"/>
                <a:ea typeface="+mn-ea"/>
                <a:cs typeface="+mn-cs"/>
              </a:rPr>
              <a:t>The following additional exclusions are applicable to Insuring Agreements A (General Liability), C (Police Professional Liability) and E (Public Officials'/School Board Legal Liability) -</a:t>
            </a: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320040" marR="0" lvl="0" indent="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	</a:t>
            </a:r>
          </a:p>
          <a:p>
            <a:pPr marL="320040" marR="0" lvl="0" indent="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	This coverage does not apply to liability: </a:t>
            </a:r>
          </a:p>
          <a:p>
            <a:pPr marL="0" indent="0">
              <a:buNone/>
            </a:pPr>
            <a:endParaRPr lang="en-US" sz="2400" dirty="0"/>
          </a:p>
        </p:txBody>
      </p:sp>
      <p:sp>
        <p:nvSpPr>
          <p:cNvPr id="3" name="Title 2">
            <a:extLst>
              <a:ext uri="{FF2B5EF4-FFF2-40B4-BE49-F238E27FC236}">
                <a16:creationId xmlns:a16="http://schemas.microsoft.com/office/drawing/2014/main" id="{0D19959B-E2A2-4D73-CA1B-E6F12B21FCE5}"/>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EXCLUSION 28</a:t>
            </a:r>
            <a:endParaRPr lang="en-US" cap="none" dirty="0">
              <a:solidFill>
                <a:schemeClr val="tx1"/>
              </a:solidFill>
            </a:endParaRPr>
          </a:p>
        </p:txBody>
      </p:sp>
    </p:spTree>
    <p:extLst>
      <p:ext uri="{BB962C8B-B14F-4D97-AF65-F5344CB8AC3E}">
        <p14:creationId xmlns:p14="http://schemas.microsoft.com/office/powerpoint/2010/main" val="1751723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29BA13-0528-91EF-506A-99C8C2F36FFD}"/>
              </a:ext>
            </a:extLst>
          </p:cNvPr>
          <p:cNvSpPr>
            <a:spLocks noGrp="1"/>
          </p:cNvSpPr>
          <p:nvPr>
            <p:ph idx="1"/>
          </p:nvPr>
        </p:nvSpPr>
        <p:spPr>
          <a:xfrm>
            <a:off x="685332" y="1863160"/>
            <a:ext cx="7773339" cy="3940404"/>
          </a:xfrm>
        </p:spPr>
        <p:txBody>
          <a:bodyPr>
            <a:normAutofit fontScale="85000" lnSpcReduction="10000"/>
          </a:bodyPr>
          <a:lstStyle/>
          <a:p>
            <a:pPr marL="320040" marR="0" lvl="0" indent="-320040" algn="l" defTabSz="914400" rtl="0" eaLnBrk="1" fontAlgn="auto" latinLnBrk="0" hangingPunct="1">
              <a:lnSpc>
                <a:spcPct val="110000"/>
              </a:lnSpc>
              <a:spcBef>
                <a:spcPts val="700"/>
              </a:spcBef>
              <a:spcAft>
                <a:spcPts val="0"/>
              </a:spcAft>
              <a:buClr>
                <a:srgbClr val="44697D"/>
              </a:buClr>
              <a:buSzPct val="60000"/>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(a)	[liability] brought about or contributed to by </a:t>
            </a:r>
            <a:r>
              <a:rPr kumimoji="0" lang="en-US" sz="1900" b="1" i="0" u="none" strike="noStrike" kern="1200" cap="none" spc="0" normalizeH="0" baseline="0" noProof="0" dirty="0">
                <a:ln>
                  <a:noFill/>
                </a:ln>
                <a:solidFill>
                  <a:prstClr val="black"/>
                </a:solidFill>
                <a:effectLst/>
                <a:uLnTx/>
                <a:uFillTx/>
                <a:latin typeface="Calibri"/>
                <a:ea typeface="+mn-ea"/>
                <a:cs typeface="+mn-cs"/>
              </a:rPr>
              <a:t>fraud, dishonesty or bad faith by an Insured Member, or arising from the willful and knowing violation of any statute, ordinance, regulation, or any state or federal guaranteed right </a:t>
            </a:r>
            <a:r>
              <a:rPr kumimoji="0" lang="en-US" sz="1900" b="0" i="0" u="none" strike="noStrike" kern="1200" cap="none" spc="0" normalizeH="0" baseline="0" noProof="0" dirty="0">
                <a:ln>
                  <a:noFill/>
                </a:ln>
                <a:solidFill>
                  <a:prstClr val="black"/>
                </a:solidFill>
                <a:effectLst/>
                <a:uLnTx/>
                <a:uFillTx/>
                <a:latin typeface="Calibri"/>
                <a:ea typeface="+mn-ea"/>
                <a:cs typeface="+mn-cs"/>
              </a:rPr>
              <a:t>committed by or with the knowledge or consent of any Insured Member; notwithstanding this exclusion of liability, The Trust will defend an Insured Member against such claims which seek money damages, subject to all other limitations of this policy, until and unless a judgment or final adjudication is entered either in a civil case against the Insured Member or in a criminal proceeding against the Insured Member; which judgment or final adjudication establishes the Insured Member's fraud, dishonesty or bad faith or which establishes that the Insured Member either committed or had knowledge of or consented to the willful and knowing violation of any statute, ordinance, regulation, or any state or federal guaranteed right.</a:t>
            </a:r>
          </a:p>
          <a:p>
            <a:pPr marL="320040" marR="0" lvl="0" indent="-320040" algn="l" defTabSz="914400" rtl="0" eaLnBrk="1" fontAlgn="auto" latinLnBrk="0" hangingPunct="1">
              <a:lnSpc>
                <a:spcPct val="110000"/>
              </a:lnSpc>
              <a:spcBef>
                <a:spcPts val="700"/>
              </a:spcBef>
              <a:spcAft>
                <a:spcPts val="0"/>
              </a:spcAft>
              <a:buClr>
                <a:srgbClr val="44697D"/>
              </a:buClr>
              <a:buSzPct val="60000"/>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	</a:t>
            </a:r>
          </a:p>
          <a:p>
            <a:pPr marL="320040" marR="0" lvl="0" indent="-320040" algn="l" defTabSz="914400" rtl="0" eaLnBrk="1" fontAlgn="auto" latinLnBrk="0" hangingPunct="1">
              <a:lnSpc>
                <a:spcPct val="110000"/>
              </a:lnSpc>
              <a:spcBef>
                <a:spcPts val="700"/>
              </a:spcBef>
              <a:spcAft>
                <a:spcPts val="0"/>
              </a:spcAft>
              <a:buClr>
                <a:srgbClr val="44697D"/>
              </a:buClr>
              <a:buSzPct val="60000"/>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	The conduct, actions or knowledge of any Insured Member shall not be imputed to any other Insured Member for purposes of applying this Exclusion 28(a). </a:t>
            </a:r>
          </a:p>
          <a:p>
            <a:pPr marL="0" indent="0">
              <a:buNone/>
            </a:pPr>
            <a:endParaRPr lang="en-US" dirty="0"/>
          </a:p>
        </p:txBody>
      </p:sp>
      <p:sp>
        <p:nvSpPr>
          <p:cNvPr id="3" name="Title 2">
            <a:extLst>
              <a:ext uri="{FF2B5EF4-FFF2-40B4-BE49-F238E27FC236}">
                <a16:creationId xmlns:a16="http://schemas.microsoft.com/office/drawing/2014/main" id="{E86759B8-6715-F15E-2F0B-FC4FA7D24EFE}"/>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WHAT IS EXCLUDED…</a:t>
            </a:r>
            <a:endParaRPr lang="en-US" cap="none" dirty="0">
              <a:solidFill>
                <a:schemeClr val="tx1"/>
              </a:solidFill>
            </a:endParaRPr>
          </a:p>
        </p:txBody>
      </p:sp>
    </p:spTree>
    <p:extLst>
      <p:ext uri="{BB962C8B-B14F-4D97-AF65-F5344CB8AC3E}">
        <p14:creationId xmlns:p14="http://schemas.microsoft.com/office/powerpoint/2010/main" val="32010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55AE51-6B2A-8294-E3C8-039C219FF552}"/>
              </a:ext>
            </a:extLst>
          </p:cNvPr>
          <p:cNvSpPr>
            <a:spLocks noGrp="1"/>
          </p:cNvSpPr>
          <p:nvPr>
            <p:ph idx="1"/>
          </p:nvPr>
        </p:nvSpPr>
        <p:spPr>
          <a:xfrm>
            <a:off x="685333" y="2095428"/>
            <a:ext cx="7773339" cy="3424107"/>
          </a:xfrm>
        </p:spPr>
        <p:txBody>
          <a:bodyPr>
            <a:normAutofit fontScale="85000" lnSpcReduction="10000"/>
          </a:bodyPr>
          <a:lstStyle/>
          <a:p>
            <a:pPr marL="320040" marR="0" lvl="0" indent="-32004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sz="2700" b="0" i="0" u="none" strike="noStrike" kern="1200" cap="none" spc="0" normalizeH="0" baseline="0" noProof="0" dirty="0">
                <a:ln>
                  <a:noFill/>
                </a:ln>
                <a:solidFill>
                  <a:prstClr val="black"/>
                </a:solidFill>
                <a:effectLst/>
                <a:uLnTx/>
                <a:uFillTx/>
                <a:latin typeface="Calibri"/>
                <a:ea typeface="+mn-ea"/>
                <a:cs typeface="+mn-cs"/>
              </a:rPr>
              <a:t>[liability]</a:t>
            </a:r>
          </a:p>
          <a:p>
            <a:pPr marL="320040" marR="0" lvl="0" indent="-32004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sz="2700" b="0" i="0" u="none" strike="noStrike" kern="1200" cap="none" spc="0" normalizeH="0" baseline="0" noProof="0" dirty="0">
                <a:ln>
                  <a:noFill/>
                </a:ln>
                <a:solidFill>
                  <a:prstClr val="black"/>
                </a:solidFill>
                <a:effectLst/>
                <a:uLnTx/>
                <a:uFillTx/>
                <a:latin typeface="Calibri"/>
                <a:ea typeface="+mn-ea"/>
                <a:cs typeface="+mn-cs"/>
              </a:rPr>
              <a:t>	(e)	for any loss, costs, civil fine, penalty or expense against any Insured Member </a:t>
            </a:r>
            <a:r>
              <a:rPr kumimoji="0" lang="en-US" sz="2700" b="1" i="0" u="none" strike="noStrike" kern="1200" cap="none" spc="0" normalizeH="0" baseline="0" noProof="0" dirty="0">
                <a:ln>
                  <a:noFill/>
                </a:ln>
                <a:solidFill>
                  <a:prstClr val="black"/>
                </a:solidFill>
                <a:effectLst/>
                <a:uLnTx/>
                <a:uFillTx/>
                <a:latin typeface="Calibri"/>
                <a:ea typeface="+mn-ea"/>
                <a:cs typeface="+mn-cs"/>
              </a:rPr>
              <a:t>arising from any complaint or enforcement action from or before any federal, state or local governmental regulatory agency</a:t>
            </a:r>
            <a:r>
              <a:rPr kumimoji="0" lang="en-US" sz="2700" b="0" i="0" u="none" strike="noStrike" kern="1200" cap="none" spc="0" normalizeH="0" baseline="0" noProof="0" dirty="0">
                <a:ln>
                  <a:noFill/>
                </a:ln>
                <a:solidFill>
                  <a:prstClr val="black"/>
                </a:solidFill>
                <a:effectLst/>
                <a:uLnTx/>
                <a:uFillTx/>
                <a:latin typeface="Calibri"/>
                <a:ea typeface="+mn-ea"/>
                <a:cs typeface="+mn-cs"/>
              </a:rPr>
              <a:t>; notwithstanding this exclusion of liability, The Trust will defend, subject to all other limitations of this policy, an Insured Member for alleged "wrongful act"s of discrimination which are brought against the Insured Member at the State of Rhode Island Commission for Human Rights.</a:t>
            </a:r>
          </a:p>
          <a:p>
            <a:pPr marL="0" indent="0">
              <a:buNone/>
            </a:pPr>
            <a:endParaRPr lang="en-US" dirty="0"/>
          </a:p>
        </p:txBody>
      </p:sp>
      <p:sp>
        <p:nvSpPr>
          <p:cNvPr id="3" name="Title 2">
            <a:extLst>
              <a:ext uri="{FF2B5EF4-FFF2-40B4-BE49-F238E27FC236}">
                <a16:creationId xmlns:a16="http://schemas.microsoft.com/office/drawing/2014/main" id="{B1A595BC-5D25-998B-3503-4B204E51DA77}"/>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WHAT IS EXCLUDED…</a:t>
            </a:r>
            <a:endParaRPr lang="en-US" cap="none" dirty="0">
              <a:solidFill>
                <a:schemeClr val="tx1"/>
              </a:solidFill>
            </a:endParaRPr>
          </a:p>
        </p:txBody>
      </p:sp>
    </p:spTree>
    <p:extLst>
      <p:ext uri="{BB962C8B-B14F-4D97-AF65-F5344CB8AC3E}">
        <p14:creationId xmlns:p14="http://schemas.microsoft.com/office/powerpoint/2010/main" val="3511101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3DA1C-56B5-967A-23E4-5126E57BB30E}"/>
              </a:ext>
            </a:extLst>
          </p:cNvPr>
          <p:cNvSpPr>
            <a:spLocks noGrp="1"/>
          </p:cNvSpPr>
          <p:nvPr>
            <p:ph idx="1"/>
          </p:nvPr>
        </p:nvSpPr>
        <p:spPr>
          <a:xfrm>
            <a:off x="685330" y="1877454"/>
            <a:ext cx="7773339" cy="3424107"/>
          </a:xfrm>
        </p:spPr>
        <p:txBody>
          <a:bodyPr>
            <a:normAutofit/>
          </a:bodyPr>
          <a:lstStyle/>
          <a:p>
            <a:pPr marL="320040" marR="0" lvl="0" indent="-32004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[liability]</a:t>
            </a:r>
          </a:p>
          <a:p>
            <a:pPr marL="320040" marR="0" lvl="0" indent="-32004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	for any loss, cost or expenses relating to claims, demands or actions seeking relief in any form other than money damages; </a:t>
            </a:r>
          </a:p>
          <a:p>
            <a:pPr marL="0" indent="0">
              <a:buNone/>
            </a:pPr>
            <a:endParaRPr lang="en-US" sz="24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B2C2FB9A-86CC-5485-0F5B-893482C301B5}"/>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WHAT </a:t>
            </a:r>
            <a:r>
              <a:rPr lang="en-US" sz="4400" cap="none" dirty="0">
                <a:solidFill>
                  <a:schemeClr val="tx1"/>
                </a:solidFill>
                <a:latin typeface="Calibri"/>
              </a:rPr>
              <a:t>I</a:t>
            </a:r>
            <a:r>
              <a:rPr kumimoji="0" lang="en-US" sz="4400" b="0" i="0" u="none" strike="noStrike" kern="1200" cap="none" spc="0" normalizeH="0" baseline="0" noProof="0" dirty="0">
                <a:ln>
                  <a:noFill/>
                </a:ln>
                <a:solidFill>
                  <a:schemeClr val="tx1"/>
                </a:solidFill>
                <a:effectLst/>
                <a:uLnTx/>
                <a:uFillTx/>
                <a:latin typeface="Calibri"/>
                <a:ea typeface="+mj-ea"/>
                <a:cs typeface="+mj-cs"/>
              </a:rPr>
              <a:t>S </a:t>
            </a:r>
            <a:r>
              <a:rPr lang="en-US" sz="4400" cap="none" dirty="0">
                <a:solidFill>
                  <a:schemeClr val="tx1"/>
                </a:solidFill>
                <a:latin typeface="Calibri"/>
              </a:rPr>
              <a:t>E</a:t>
            </a:r>
            <a:r>
              <a:rPr kumimoji="0" lang="en-US" sz="4400" b="0" i="0" u="none" strike="noStrike" kern="1200" cap="none" spc="0" normalizeH="0" baseline="0" noProof="0" dirty="0">
                <a:ln>
                  <a:noFill/>
                </a:ln>
                <a:solidFill>
                  <a:schemeClr val="tx1"/>
                </a:solidFill>
                <a:effectLst/>
                <a:uLnTx/>
                <a:uFillTx/>
                <a:latin typeface="Calibri"/>
                <a:ea typeface="+mj-ea"/>
                <a:cs typeface="+mj-cs"/>
              </a:rPr>
              <a:t>XCLUDED…</a:t>
            </a:r>
            <a:endParaRPr lang="en-US" cap="none" dirty="0">
              <a:solidFill>
                <a:schemeClr val="tx1"/>
              </a:solidFill>
            </a:endParaRPr>
          </a:p>
        </p:txBody>
      </p:sp>
    </p:spTree>
    <p:extLst>
      <p:ext uri="{BB962C8B-B14F-4D97-AF65-F5344CB8AC3E}">
        <p14:creationId xmlns:p14="http://schemas.microsoft.com/office/powerpoint/2010/main" val="307538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22567D-3D42-11E4-D240-24E255E3BA58}"/>
              </a:ext>
            </a:extLst>
          </p:cNvPr>
          <p:cNvSpPr>
            <a:spLocks noGrp="1"/>
          </p:cNvSpPr>
          <p:nvPr>
            <p:ph idx="1"/>
          </p:nvPr>
        </p:nvSpPr>
        <p:spPr>
          <a:xfrm>
            <a:off x="685333" y="2006548"/>
            <a:ext cx="7773339" cy="3424107"/>
          </a:xfrm>
        </p:spPr>
        <p:txBody>
          <a:bodyPr>
            <a:normAutofit/>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If a portion of the claim is covered, counsel is appointed to represent the Entity, as well as the officials and/or employees named in their official capacities for the covered counts only.  The City or Town Solicitor will generally represent the entity and officials and/or employees relative to the remaining uncovered counts.</a:t>
            </a:r>
          </a:p>
          <a:p>
            <a:pPr marL="0" indent="0">
              <a:buNone/>
            </a:pPr>
            <a:endParaRPr lang="en-US" sz="24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E1E2C433-B818-3764-CE6E-049C57AF9572}"/>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WHO IS MY LAWYER?</a:t>
            </a:r>
            <a:endParaRPr lang="en-US" cap="none" dirty="0">
              <a:solidFill>
                <a:schemeClr val="tx1"/>
              </a:solidFill>
            </a:endParaRPr>
          </a:p>
        </p:txBody>
      </p:sp>
    </p:spTree>
    <p:extLst>
      <p:ext uri="{BB962C8B-B14F-4D97-AF65-F5344CB8AC3E}">
        <p14:creationId xmlns:p14="http://schemas.microsoft.com/office/powerpoint/2010/main" val="2927711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C64E3C-E461-00EF-A3B3-B7C73B41C4F9}"/>
              </a:ext>
            </a:extLst>
          </p:cNvPr>
          <p:cNvSpPr>
            <a:spLocks noGrp="1"/>
          </p:cNvSpPr>
          <p:nvPr>
            <p:ph idx="1"/>
          </p:nvPr>
        </p:nvSpPr>
        <p:spPr>
          <a:xfrm>
            <a:off x="685333" y="1790587"/>
            <a:ext cx="7773339" cy="3424107"/>
          </a:xfrm>
        </p:spPr>
        <p:txBody>
          <a:bodyPr>
            <a:normAutofit/>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If an official and/or an employee is named in his or her official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and</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individual capacity, defense counsel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may</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be provided by the city or town.  The attorney appointed by The Trust to represent those persons in their official capacities does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necessarily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represent them in their individual capacities.</a:t>
            </a:r>
          </a:p>
          <a:p>
            <a:pPr marL="0" indent="0">
              <a:buNone/>
            </a:pPr>
            <a:endParaRPr lang="en-US" sz="20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2ED3B530-ADD0-E483-CBB0-7FECD4BAD2A4}"/>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WHO IS MY LAWYER?</a:t>
            </a:r>
            <a:endParaRPr lang="en-US" cap="none" dirty="0">
              <a:solidFill>
                <a:schemeClr val="tx1"/>
              </a:solidFill>
            </a:endParaRPr>
          </a:p>
        </p:txBody>
      </p:sp>
      <p:pic>
        <p:nvPicPr>
          <p:cNvPr id="4" name="Picture 3" descr="A judge's gavel and a person signing a document&#10;&#10;AI-generated content may be incorrect.">
            <a:extLst>
              <a:ext uri="{FF2B5EF4-FFF2-40B4-BE49-F238E27FC236}">
                <a16:creationId xmlns:a16="http://schemas.microsoft.com/office/drawing/2014/main" id="{6C67ED66-3158-40EA-F6FE-44480205A4F0}"/>
              </a:ext>
            </a:extLst>
          </p:cNvPr>
          <p:cNvPicPr>
            <a:picLocks noChangeAspect="1"/>
          </p:cNvPicPr>
          <p:nvPr/>
        </p:nvPicPr>
        <p:blipFill>
          <a:blip r:embed="rId2"/>
          <a:stretch>
            <a:fillRect/>
          </a:stretch>
        </p:blipFill>
        <p:spPr>
          <a:xfrm>
            <a:off x="2808610" y="3889514"/>
            <a:ext cx="3526780" cy="1986416"/>
          </a:xfrm>
          <a:prstGeom prst="rect">
            <a:avLst/>
          </a:prstGeom>
        </p:spPr>
      </p:pic>
    </p:spTree>
    <p:extLst>
      <p:ext uri="{BB962C8B-B14F-4D97-AF65-F5344CB8AC3E}">
        <p14:creationId xmlns:p14="http://schemas.microsoft.com/office/powerpoint/2010/main" val="110694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847E86-737F-CBDA-2DE8-E5E0FF97C273}"/>
              </a:ext>
            </a:extLst>
          </p:cNvPr>
          <p:cNvSpPr>
            <a:spLocks noGrp="1"/>
          </p:cNvSpPr>
          <p:nvPr>
            <p:ph idx="1"/>
          </p:nvPr>
        </p:nvSpPr>
        <p:spPr>
          <a:xfrm>
            <a:off x="685333" y="2088007"/>
            <a:ext cx="7773339" cy="3424107"/>
          </a:xfrm>
        </p:spPr>
        <p:txBody>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If there is the potential for a conflict of interest between the city or town and the official and/or employee in a covered matter, The Trust will appoint separate counsel to ensure that the interests of all “Insured Members” are protected</a:t>
            </a:r>
          </a:p>
          <a:p>
            <a:pPr marL="0" indent="0">
              <a:buNone/>
            </a:pPr>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193926A8-EE5A-D5C5-215B-1F1CE9B53377}"/>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WHO IS MY LAWYER?</a:t>
            </a:r>
            <a:endParaRPr lang="en-US" cap="none" dirty="0">
              <a:solidFill>
                <a:schemeClr val="tx1"/>
              </a:solidFill>
            </a:endParaRPr>
          </a:p>
        </p:txBody>
      </p:sp>
    </p:spTree>
    <p:extLst>
      <p:ext uri="{BB962C8B-B14F-4D97-AF65-F5344CB8AC3E}">
        <p14:creationId xmlns:p14="http://schemas.microsoft.com/office/powerpoint/2010/main" val="366439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88DB6-7318-259C-A386-0F127DC64A4B}"/>
              </a:ext>
            </a:extLst>
          </p:cNvPr>
          <p:cNvSpPr>
            <a:spLocks noGrp="1"/>
          </p:cNvSpPr>
          <p:nvPr>
            <p:ph idx="1"/>
          </p:nvPr>
        </p:nvSpPr>
        <p:spPr>
          <a:xfrm>
            <a:off x="685332" y="2088802"/>
            <a:ext cx="7773339" cy="3424107"/>
          </a:xfrm>
        </p:spPr>
        <p:txBody>
          <a:bodyPr/>
          <a:lstStyle/>
          <a:p>
            <a:r>
              <a:rPr lang="en-US" dirty="0">
                <a:latin typeface="Calibri" panose="020F0502020204030204" pitchFamily="34" charset="0"/>
                <a:cs typeface="Calibri" panose="020F0502020204030204" pitchFamily="34" charset="0"/>
              </a:rPr>
              <a:t>The Rhode Island Interlocal Risk Management Trust was created in 1986 by the Legislature. </a:t>
            </a:r>
          </a:p>
          <a:p>
            <a:r>
              <a:rPr lang="en-US" sz="2800" b="1" dirty="0">
                <a:solidFill>
                  <a:srgbClr val="000000"/>
                </a:solidFill>
                <a:effectLst/>
                <a:latin typeface="Times New Roman" panose="02020603050405020304" pitchFamily="18" charset="0"/>
                <a:ea typeface="Times New Roman" panose="02020603050405020304" pitchFamily="18" charset="0"/>
              </a:rPr>
              <a:t>§ 45-5-20.1. Power of city and town councils and regional school districts to jointly establish an insurance corporation, to obtain insurance, and to enter into a cooperative risk management program</a:t>
            </a:r>
            <a:endParaRPr lang="en-US" dirty="0"/>
          </a:p>
        </p:txBody>
      </p:sp>
      <p:sp>
        <p:nvSpPr>
          <p:cNvPr id="3" name="Title 2">
            <a:extLst>
              <a:ext uri="{FF2B5EF4-FFF2-40B4-BE49-F238E27FC236}">
                <a16:creationId xmlns:a16="http://schemas.microsoft.com/office/drawing/2014/main" id="{010AA5E5-FF85-1A18-156E-F2CD166C6CE1}"/>
              </a:ext>
            </a:extLst>
          </p:cNvPr>
          <p:cNvSpPr>
            <a:spLocks noGrp="1"/>
          </p:cNvSpPr>
          <p:nvPr>
            <p:ph type="title"/>
          </p:nvPr>
        </p:nvSpPr>
        <p:spPr/>
        <p:txBody>
          <a:bodyPr>
            <a:norm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Who is “The Trust”?</a:t>
            </a:r>
          </a:p>
        </p:txBody>
      </p:sp>
    </p:spTree>
    <p:extLst>
      <p:ext uri="{BB962C8B-B14F-4D97-AF65-F5344CB8AC3E}">
        <p14:creationId xmlns:p14="http://schemas.microsoft.com/office/powerpoint/2010/main" val="414508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FAA43-38DD-A244-E3E8-503A580A5FB3}"/>
              </a:ext>
            </a:extLst>
          </p:cNvPr>
          <p:cNvSpPr>
            <a:spLocks noGrp="1"/>
          </p:cNvSpPr>
          <p:nvPr>
            <p:ph idx="1"/>
          </p:nvPr>
        </p:nvSpPr>
        <p:spPr>
          <a:xfrm>
            <a:off x="942326" y="1790587"/>
            <a:ext cx="7259348" cy="3424107"/>
          </a:xfrm>
        </p:spPr>
        <p:txBody>
          <a:bodyPr>
            <a:normAutofit/>
          </a:bodyPr>
          <a:lstStyle/>
          <a:p>
            <a:pPr marL="0" marR="0" lvl="0" indent="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Public officials' liability coverage is intended, at its heart, to make sure that good people continue to undertake the important public sector service.</a:t>
            </a:r>
          </a:p>
          <a:p>
            <a:pPr marL="0" marR="0" lvl="0" indent="0" algn="l" defTabSz="914400" rtl="0" eaLnBrk="1" fontAlgn="auto" latinLnBrk="0" hangingPunct="1">
              <a:lnSpc>
                <a:spcPct val="100000"/>
              </a:lnSpc>
              <a:spcBef>
                <a:spcPts val="700"/>
              </a:spcBef>
              <a:spcAft>
                <a:spcPts val="0"/>
              </a:spcAft>
              <a:buClr>
                <a:srgbClr val="44697D"/>
              </a:buClr>
              <a:buSzPct val="60000"/>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700"/>
              </a:spcBef>
              <a:spcAft>
                <a:spcPts val="0"/>
              </a:spcAft>
              <a:buClr>
                <a:srgbClr val="44697D"/>
              </a:buClr>
              <a:buSzPct val="60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Don’t let the threat of unwarranted liability deter you from continuing to do the good work that you do! </a:t>
            </a:r>
          </a:p>
          <a:p>
            <a:pPr marL="0" indent="0">
              <a:buNone/>
            </a:pPr>
            <a:endParaRPr lang="en-US" sz="24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7048AAD1-ACFE-BC54-2AA2-7CEE971E668D}"/>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YOUR WORK IS IMPORTANT!</a:t>
            </a:r>
            <a:endParaRPr lang="en-US" cap="none" dirty="0">
              <a:solidFill>
                <a:schemeClr val="tx1"/>
              </a:solidFill>
            </a:endParaRPr>
          </a:p>
        </p:txBody>
      </p:sp>
      <p:pic>
        <p:nvPicPr>
          <p:cNvPr id="5" name="Picture 4" descr="A group of people raising flags&#10;&#10;AI-generated content may be incorrect.">
            <a:extLst>
              <a:ext uri="{FF2B5EF4-FFF2-40B4-BE49-F238E27FC236}">
                <a16:creationId xmlns:a16="http://schemas.microsoft.com/office/drawing/2014/main" id="{727A9383-D5C2-A865-C061-EE93E769B3DC}"/>
              </a:ext>
            </a:extLst>
          </p:cNvPr>
          <p:cNvPicPr>
            <a:picLocks noChangeAspect="1"/>
          </p:cNvPicPr>
          <p:nvPr/>
        </p:nvPicPr>
        <p:blipFill>
          <a:blip r:embed="rId2"/>
          <a:stretch>
            <a:fillRect/>
          </a:stretch>
        </p:blipFill>
        <p:spPr>
          <a:xfrm>
            <a:off x="3140765" y="4113258"/>
            <a:ext cx="2862469" cy="1908312"/>
          </a:xfrm>
          <a:prstGeom prst="rect">
            <a:avLst/>
          </a:prstGeom>
        </p:spPr>
      </p:pic>
    </p:spTree>
    <p:extLst>
      <p:ext uri="{BB962C8B-B14F-4D97-AF65-F5344CB8AC3E}">
        <p14:creationId xmlns:p14="http://schemas.microsoft.com/office/powerpoint/2010/main" val="2487912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B2A9AF-55B7-B70E-6253-DB510B334283}"/>
              </a:ext>
            </a:extLst>
          </p:cNvPr>
          <p:cNvSpPr>
            <a:spLocks noGrp="1"/>
          </p:cNvSpPr>
          <p:nvPr>
            <p:ph idx="1"/>
          </p:nvPr>
        </p:nvSpPr>
        <p:spPr>
          <a:xfrm>
            <a:off x="685333" y="1790587"/>
            <a:ext cx="7773339" cy="3424107"/>
          </a:xfrm>
        </p:spPr>
        <p:txBody>
          <a:bodyPr/>
          <a:lstStyle/>
          <a:p>
            <a:r>
              <a:rPr lang="en-US" dirty="0">
                <a:latin typeface="Calibri" panose="020F0502020204030204" pitchFamily="34" charset="0"/>
                <a:cs typeface="Calibri" panose="020F0502020204030204" pitchFamily="34" charset="0"/>
              </a:rPr>
              <a:t>Recreational Use Statute:</a:t>
            </a:r>
          </a:p>
          <a:p>
            <a:pPr marL="0" marR="0">
              <a:lnSpc>
                <a:spcPct val="115000"/>
              </a:lnSpc>
              <a:spcAft>
                <a:spcPts val="1000"/>
              </a:spcAft>
              <a:buNone/>
            </a:pPr>
            <a:r>
              <a:rPr lang="en-US" sz="1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32-6-1. Purpose of chapter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buNone/>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purpose of this chapter is to encourage owners of land to make land and water areas available to the public for recreational purposes by limiting their liability to persons entering thereon for those purposes.</a:t>
            </a:r>
          </a:p>
          <a:p>
            <a:pPr marL="0" marR="0">
              <a:lnSpc>
                <a:spcPct val="115000"/>
              </a:lnSpc>
              <a:spcAft>
                <a:spcPts val="1000"/>
              </a:spcAf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010B765E-8A43-782E-3EEC-CD0B13AAA22A}"/>
              </a:ext>
            </a:extLst>
          </p:cNvPr>
          <p:cNvSpPr>
            <a:spLocks noGrp="1"/>
          </p:cNvSpPr>
          <p:nvPr>
            <p:ph type="title"/>
          </p:nvPr>
        </p:nvSpPr>
        <p:spPr/>
        <p:txBody>
          <a:bodyPr>
            <a:normAutofit/>
          </a:bodyPr>
          <a:lstStyle/>
          <a:p>
            <a:r>
              <a:rPr lang="en-US" sz="4400" cap="none" dirty="0">
                <a:latin typeface="Calibri" panose="020F0502020204030204" pitchFamily="34" charset="0"/>
                <a:ea typeface="Calibri" panose="020F0502020204030204" pitchFamily="34" charset="0"/>
                <a:cs typeface="Calibri" panose="020F0502020204030204" pitchFamily="34" charset="0"/>
              </a:rPr>
              <a:t>STATUTORY PROTECTION</a:t>
            </a:r>
          </a:p>
        </p:txBody>
      </p:sp>
      <p:pic>
        <p:nvPicPr>
          <p:cNvPr id="7" name="Picture 6" descr="A person and person holding each other&#10;&#10;AI-generated content may be incorrect.">
            <a:extLst>
              <a:ext uri="{FF2B5EF4-FFF2-40B4-BE49-F238E27FC236}">
                <a16:creationId xmlns:a16="http://schemas.microsoft.com/office/drawing/2014/main" id="{06B38DBF-2940-D0C3-0C15-DC04AFD4C7BA}"/>
              </a:ext>
            </a:extLst>
          </p:cNvPr>
          <p:cNvPicPr>
            <a:picLocks noChangeAspect="1"/>
          </p:cNvPicPr>
          <p:nvPr/>
        </p:nvPicPr>
        <p:blipFill>
          <a:blip r:embed="rId3"/>
          <a:stretch>
            <a:fillRect/>
          </a:stretch>
        </p:blipFill>
        <p:spPr>
          <a:xfrm>
            <a:off x="5063902" y="4024475"/>
            <a:ext cx="2836602" cy="1891991"/>
          </a:xfrm>
          <a:prstGeom prst="rect">
            <a:avLst/>
          </a:prstGeom>
        </p:spPr>
      </p:pic>
      <p:pic>
        <p:nvPicPr>
          <p:cNvPr id="9" name="Picture 8" descr="A group of people in a park&#10;&#10;AI-generated content may be incorrect.">
            <a:extLst>
              <a:ext uri="{FF2B5EF4-FFF2-40B4-BE49-F238E27FC236}">
                <a16:creationId xmlns:a16="http://schemas.microsoft.com/office/drawing/2014/main" id="{A891ECD2-CEC3-47E1-6038-0B2EBA1C1551}"/>
              </a:ext>
            </a:extLst>
          </p:cNvPr>
          <p:cNvPicPr>
            <a:picLocks noChangeAspect="1"/>
          </p:cNvPicPr>
          <p:nvPr/>
        </p:nvPicPr>
        <p:blipFill>
          <a:blip r:embed="rId4"/>
          <a:stretch>
            <a:fillRect/>
          </a:stretch>
        </p:blipFill>
        <p:spPr>
          <a:xfrm>
            <a:off x="1243496" y="4024475"/>
            <a:ext cx="2836602" cy="1887873"/>
          </a:xfrm>
          <a:prstGeom prst="rect">
            <a:avLst/>
          </a:prstGeom>
        </p:spPr>
      </p:pic>
    </p:spTree>
    <p:extLst>
      <p:ext uri="{BB962C8B-B14F-4D97-AF65-F5344CB8AC3E}">
        <p14:creationId xmlns:p14="http://schemas.microsoft.com/office/powerpoint/2010/main" val="37127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91D1F-1EB8-8494-7559-F187893F6D56}"/>
              </a:ext>
            </a:extLst>
          </p:cNvPr>
          <p:cNvSpPr>
            <a:spLocks noGrp="1"/>
          </p:cNvSpPr>
          <p:nvPr>
            <p:ph idx="1"/>
          </p:nvPr>
        </p:nvSpPr>
        <p:spPr>
          <a:xfrm>
            <a:off x="685333" y="2114850"/>
            <a:ext cx="7773339" cy="3424107"/>
          </a:xfrm>
        </p:spPr>
        <p:txBody>
          <a:bodyPr>
            <a:normAutofit/>
          </a:bodyPr>
          <a:lstStyle/>
          <a:p>
            <a:r>
              <a:rPr lang="en-US" sz="1700" dirty="0">
                <a:latin typeface="Times New Roman" panose="02020603050405020304" pitchFamily="18" charset="0"/>
                <a:cs typeface="Times New Roman" panose="02020603050405020304" pitchFamily="18" charset="0"/>
              </a:rPr>
              <a:t>§  32-6-3. Liability of landowner</a:t>
            </a:r>
          </a:p>
          <a:p>
            <a:endParaRPr lang="en-US" sz="1700" dirty="0">
              <a:latin typeface="Times New Roman" panose="02020603050405020304" pitchFamily="18" charset="0"/>
              <a:cs typeface="Times New Roman" panose="02020603050405020304" pitchFamily="18" charset="0"/>
            </a:endParaRPr>
          </a:p>
          <a:p>
            <a:pPr marL="0" indent="0">
              <a:buNone/>
            </a:pPr>
            <a:r>
              <a:rPr lang="en-US" sz="1700" dirty="0">
                <a:latin typeface="Times New Roman" panose="02020603050405020304" pitchFamily="18" charset="0"/>
                <a:cs typeface="Times New Roman" panose="02020603050405020304" pitchFamily="18" charset="0"/>
              </a:rPr>
              <a:t>Except as specifically recognized by or provided in §  32-6-5, an owner of land who either directly or indirectly invites or permits without charge any person to use that property for recreational purposes does not thereby:</a:t>
            </a:r>
          </a:p>
          <a:p>
            <a:pPr marL="0" indent="0">
              <a:buNone/>
            </a:pPr>
            <a:r>
              <a:rPr lang="en-US" sz="1700" dirty="0">
                <a:latin typeface="Times New Roman" panose="02020603050405020304" pitchFamily="18" charset="0"/>
                <a:cs typeface="Times New Roman" panose="02020603050405020304" pitchFamily="18" charset="0"/>
              </a:rPr>
              <a:t>(1) Extend any assurance that the premises are safe for any purpose;</a:t>
            </a:r>
          </a:p>
          <a:p>
            <a:pPr marL="0" indent="0">
              <a:buNone/>
            </a:pPr>
            <a:r>
              <a:rPr lang="en-US" sz="1700" dirty="0">
                <a:latin typeface="Times New Roman" panose="02020603050405020304" pitchFamily="18" charset="0"/>
                <a:cs typeface="Times New Roman" panose="02020603050405020304" pitchFamily="18" charset="0"/>
              </a:rPr>
              <a:t>(2) Confer upon that person the legal status of an invitee or licensee to whom a duty of care is owed;  nor</a:t>
            </a:r>
          </a:p>
          <a:p>
            <a:pPr marL="0" indent="0">
              <a:buNone/>
            </a:pPr>
            <a:r>
              <a:rPr lang="en-US" sz="1700" dirty="0">
                <a:latin typeface="Times New Roman" panose="02020603050405020304" pitchFamily="18" charset="0"/>
                <a:cs typeface="Times New Roman" panose="02020603050405020304" pitchFamily="18" charset="0"/>
              </a:rPr>
              <a:t>(3) Assume responsibility for or incur liability for any injury to any person or property caused by an act of omission of that person.</a:t>
            </a:r>
          </a:p>
          <a:p>
            <a:endParaRPr lang="en-US" dirty="0"/>
          </a:p>
        </p:txBody>
      </p:sp>
      <p:sp>
        <p:nvSpPr>
          <p:cNvPr id="3" name="Title 2">
            <a:extLst>
              <a:ext uri="{FF2B5EF4-FFF2-40B4-BE49-F238E27FC236}">
                <a16:creationId xmlns:a16="http://schemas.microsoft.com/office/drawing/2014/main" id="{877F784C-14C3-9A58-33B6-91131D0E0EE1}"/>
              </a:ext>
            </a:extLst>
          </p:cNvPr>
          <p:cNvSpPr>
            <a:spLocks noGrp="1"/>
          </p:cNvSpPr>
          <p:nvPr>
            <p:ph type="title"/>
          </p:nvPr>
        </p:nvSpPr>
        <p:spPr>
          <a:xfrm>
            <a:off x="685334" y="99816"/>
            <a:ext cx="7773338" cy="1596177"/>
          </a:xfrm>
        </p:spPr>
        <p:txBody>
          <a:bodyPr>
            <a:normAutofit/>
          </a:bodyPr>
          <a:lstStyle/>
          <a:p>
            <a:r>
              <a:rPr lang="en-US" sz="4400" cap="none" dirty="0">
                <a:solidFill>
                  <a:schemeClr val="tx1"/>
                </a:solidFill>
                <a:latin typeface="Calibri" panose="020F0502020204030204" pitchFamily="34" charset="0"/>
                <a:ea typeface="Calibri" panose="020F0502020204030204" pitchFamily="34" charset="0"/>
                <a:cs typeface="Calibri" panose="020F0502020204030204" pitchFamily="34" charset="0"/>
              </a:rPr>
              <a:t>RECREATIONAL USE STATUTE</a:t>
            </a:r>
            <a:br>
              <a:rPr lang="en-US" sz="4400" cap="none"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cap="none" dirty="0">
                <a:solidFill>
                  <a:schemeClr val="tx1"/>
                </a:solidFill>
                <a:latin typeface="Calibri" panose="020F0502020204030204" pitchFamily="34" charset="0"/>
                <a:ea typeface="Calibri" panose="020F0502020204030204" pitchFamily="34" charset="0"/>
                <a:cs typeface="Calibri" panose="020F0502020204030204" pitchFamily="34" charset="0"/>
              </a:rPr>
              <a:t>(CONT.)</a:t>
            </a:r>
            <a:endParaRPr lang="en-US" sz="4400" cap="none"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66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AA6B61-6946-697A-AED6-A0D7731DA38D}"/>
              </a:ext>
            </a:extLst>
          </p:cNvPr>
          <p:cNvSpPr>
            <a:spLocks noGrp="1"/>
          </p:cNvSpPr>
          <p:nvPr>
            <p:ph idx="1"/>
          </p:nvPr>
        </p:nvSpPr>
        <p:spPr>
          <a:xfrm>
            <a:off x="685330" y="1883622"/>
            <a:ext cx="7773339" cy="3928599"/>
          </a:xfrm>
        </p:spPr>
        <p:txBody>
          <a:bodyPr>
            <a:normAutofit fontScale="85000" lnSpcReduction="10000"/>
          </a:bodyPr>
          <a:lstStyle/>
          <a:p>
            <a:r>
              <a:rPr lang="en-US" sz="2000" dirty="0">
                <a:latin typeface="Times New Roman" panose="02020603050405020304" pitchFamily="18" charset="0"/>
                <a:cs typeface="Times New Roman" panose="02020603050405020304" pitchFamily="18" charset="0"/>
              </a:rPr>
              <a:t>§  32-6-2. Definitions</a:t>
            </a:r>
          </a:p>
          <a:p>
            <a:pPr marL="0" indent="0">
              <a:buNone/>
            </a:pPr>
            <a:r>
              <a:rPr lang="en-US" sz="2000" dirty="0">
                <a:latin typeface="Times New Roman" panose="02020603050405020304" pitchFamily="18" charset="0"/>
                <a:cs typeface="Times New Roman" panose="02020603050405020304" pitchFamily="18" charset="0"/>
              </a:rPr>
              <a:t>As used in this chapter:</a:t>
            </a:r>
          </a:p>
          <a:p>
            <a:pPr marL="0" indent="0">
              <a:buNone/>
            </a:pPr>
            <a:r>
              <a:rPr lang="en-US" sz="2000" dirty="0">
                <a:latin typeface="Times New Roman" panose="02020603050405020304" pitchFamily="18" charset="0"/>
                <a:cs typeface="Times New Roman" panose="02020603050405020304" pitchFamily="18" charset="0"/>
              </a:rPr>
              <a:t>(1) "Charge" means the admission price or fee asked in return for invitation or permission to enter or go upon the land;</a:t>
            </a:r>
          </a:p>
          <a:p>
            <a:pPr marL="0" indent="0">
              <a:buNone/>
            </a:pPr>
            <a:r>
              <a:rPr lang="en-US" sz="2000" dirty="0">
                <a:latin typeface="Times New Roman" panose="02020603050405020304" pitchFamily="18" charset="0"/>
                <a:cs typeface="Times New Roman" panose="02020603050405020304" pitchFamily="18" charset="0"/>
              </a:rPr>
              <a:t>(2) "Land" means land, roads, water, watercourses, private ways and buildings, structures, and machinery or equipment when attached to the realty;</a:t>
            </a:r>
          </a:p>
          <a:p>
            <a:pPr marL="0" indent="0">
              <a:buNone/>
            </a:pPr>
            <a:r>
              <a:rPr lang="en-US" sz="2000" dirty="0">
                <a:latin typeface="Times New Roman" panose="02020603050405020304" pitchFamily="18" charset="0"/>
                <a:cs typeface="Times New Roman" panose="02020603050405020304" pitchFamily="18" charset="0"/>
              </a:rPr>
              <a:t>(3) "Owner" means the private owner possessor of a fee interest, or tenant, lessee, occupant, or person in control of the premises including the state and municipalities;</a:t>
            </a:r>
          </a:p>
          <a:p>
            <a:pPr marL="0" indent="0">
              <a:buNone/>
            </a:pPr>
            <a:r>
              <a:rPr lang="en-US" sz="2000" dirty="0">
                <a:latin typeface="Times New Roman" panose="02020603050405020304" pitchFamily="18" charset="0"/>
                <a:cs typeface="Times New Roman" panose="02020603050405020304" pitchFamily="18" charset="0"/>
              </a:rPr>
              <a:t>(4) "Recreational purposes" includes, but is not limited to, any of the following, or any combination thereof:  hunting, fishing, swimming, boating, camping, picnicking, hiking, horseback riding, bicycling, pleasure driving, nature study, water skiing, water sports, viewing or enjoying historical, archaeological, scenic, or scientific sites, and all other recreational purposes contemplated by this chapter;  and</a:t>
            </a:r>
          </a:p>
          <a:p>
            <a:pPr marL="0" indent="0">
              <a:buNone/>
            </a:pPr>
            <a:r>
              <a:rPr lang="en-US" sz="2000" dirty="0">
                <a:latin typeface="Times New Roman" panose="02020603050405020304" pitchFamily="18" charset="0"/>
                <a:cs typeface="Times New Roman" panose="02020603050405020304" pitchFamily="18" charset="0"/>
              </a:rPr>
              <a:t>(5) "User" means any person using land for recreational purposes.</a:t>
            </a:r>
          </a:p>
          <a:p>
            <a:endParaRPr lang="en-US" sz="1500" dirty="0"/>
          </a:p>
        </p:txBody>
      </p:sp>
      <p:sp>
        <p:nvSpPr>
          <p:cNvPr id="6" name="Title 2">
            <a:extLst>
              <a:ext uri="{FF2B5EF4-FFF2-40B4-BE49-F238E27FC236}">
                <a16:creationId xmlns:a16="http://schemas.microsoft.com/office/drawing/2014/main" id="{17331294-C0F6-43C2-9C98-A2463E929D3F}"/>
              </a:ext>
            </a:extLst>
          </p:cNvPr>
          <p:cNvSpPr txBox="1">
            <a:spLocks/>
          </p:cNvSpPr>
          <p:nvPr/>
        </p:nvSpPr>
        <p:spPr>
          <a:xfrm>
            <a:off x="685334" y="99816"/>
            <a:ext cx="7773338" cy="1596177"/>
          </a:xfrm>
          <a:prstGeom prst="rect">
            <a:avLst/>
          </a:prstGeom>
        </p:spPr>
        <p:txBody>
          <a:bodyPr vert="horz" lIns="91440" tIns="45720" rIns="91440" bIns="45720" rtlCol="0" anchor="ctr">
            <a:normAutofit/>
          </a:bodyPr>
          <a:lstStyle>
            <a:lvl1pPr algn="ctr" defTabSz="914354" rtl="0" eaLnBrk="1" latinLnBrk="0" hangingPunct="1">
              <a:lnSpc>
                <a:spcPct val="90000"/>
              </a:lnSpc>
              <a:spcBef>
                <a:spcPct val="0"/>
              </a:spcBef>
              <a:buNone/>
              <a:defRPr sz="3600" kern="1200" cap="all" baseline="0">
                <a:solidFill>
                  <a:sysClr val="windowText" lastClr="000000"/>
                </a:solidFill>
                <a:latin typeface="+mj-lt"/>
                <a:ea typeface="+mj-ea"/>
                <a:cs typeface="+mj-cs"/>
              </a:defRPr>
            </a:lvl1pPr>
          </a:lstStyle>
          <a:p>
            <a:r>
              <a:rPr lang="en-US" sz="4400" cap="none" dirty="0">
                <a:solidFill>
                  <a:schemeClr val="tx1"/>
                </a:solidFill>
                <a:latin typeface="Calibri" panose="020F0502020204030204" pitchFamily="34" charset="0"/>
                <a:ea typeface="Calibri" panose="020F0502020204030204" pitchFamily="34" charset="0"/>
                <a:cs typeface="Calibri" panose="020F0502020204030204" pitchFamily="34" charset="0"/>
              </a:rPr>
              <a:t>RECREATIONAL USE STATUTE</a:t>
            </a:r>
            <a:br>
              <a:rPr lang="en-US" sz="4400" cap="none"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cap="none" dirty="0">
                <a:solidFill>
                  <a:schemeClr val="tx1"/>
                </a:solidFill>
                <a:latin typeface="Calibri" panose="020F0502020204030204" pitchFamily="34" charset="0"/>
                <a:ea typeface="Calibri" panose="020F0502020204030204" pitchFamily="34" charset="0"/>
                <a:cs typeface="Calibri" panose="020F0502020204030204" pitchFamily="34" charset="0"/>
              </a:rPr>
              <a:t>(CONT.)</a:t>
            </a:r>
            <a:endParaRPr lang="en-US" sz="4400" cap="none"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69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726B4-6774-8842-F177-2DEBD5426C99}"/>
              </a:ext>
            </a:extLst>
          </p:cNvPr>
          <p:cNvSpPr>
            <a:spLocks noGrp="1"/>
          </p:cNvSpPr>
          <p:nvPr>
            <p:ph idx="1"/>
          </p:nvPr>
        </p:nvSpPr>
        <p:spPr>
          <a:xfrm>
            <a:off x="685330" y="1805383"/>
            <a:ext cx="7773339" cy="3424107"/>
          </a:xfrm>
        </p:spPr>
        <p:txBody>
          <a:bodyPr>
            <a:normAutofit/>
          </a:bodyPr>
          <a:lstStyle/>
          <a:p>
            <a:pPr marL="0" indent="0">
              <a:buNone/>
            </a:pPr>
            <a:r>
              <a:rPr lang="en-US" sz="2400" dirty="0">
                <a:latin typeface="Calibri" panose="020F0502020204030204" pitchFamily="34" charset="0"/>
                <a:cs typeface="Calibri" panose="020F0502020204030204" pitchFamily="34" charset="0"/>
              </a:rPr>
              <a:t>The public duty doctrine is a rule which provides that in order for an injured person to recover in tort against a public entity or an officer or employee thereof, he must show the breach of a duty owed to him as an individual and not merely the breach of a duty owed to the public as a whole.</a:t>
            </a:r>
          </a:p>
        </p:txBody>
      </p:sp>
      <p:sp>
        <p:nvSpPr>
          <p:cNvPr id="3" name="Title 2">
            <a:extLst>
              <a:ext uri="{FF2B5EF4-FFF2-40B4-BE49-F238E27FC236}">
                <a16:creationId xmlns:a16="http://schemas.microsoft.com/office/drawing/2014/main" id="{5D90ED02-35FC-09D5-8050-E3695E654F53}"/>
              </a:ext>
            </a:extLst>
          </p:cNvPr>
          <p:cNvSpPr>
            <a:spLocks noGrp="1"/>
          </p:cNvSpPr>
          <p:nvPr>
            <p:ph type="title"/>
          </p:nvPr>
        </p:nvSpPr>
        <p:spPr/>
        <p:txBody>
          <a:bodyPr>
            <a:normAutofit/>
          </a:bodyPr>
          <a:lstStyle/>
          <a:p>
            <a:r>
              <a:rPr lang="en-US" sz="4400" cap="none" dirty="0">
                <a:solidFill>
                  <a:schemeClr val="tx1"/>
                </a:solidFill>
                <a:latin typeface="Calibri" panose="020F0502020204030204" pitchFamily="34" charset="0"/>
                <a:cs typeface="Calibri" panose="020F0502020204030204" pitchFamily="34" charset="0"/>
              </a:rPr>
              <a:t>PUBLIC DUTY DOCTRINE</a:t>
            </a:r>
          </a:p>
        </p:txBody>
      </p:sp>
      <p:pic>
        <p:nvPicPr>
          <p:cNvPr id="21" name="Picture 20" descr="A police officer with an object&#10;&#10;AI-generated content may be incorrect.">
            <a:extLst>
              <a:ext uri="{FF2B5EF4-FFF2-40B4-BE49-F238E27FC236}">
                <a16:creationId xmlns:a16="http://schemas.microsoft.com/office/drawing/2014/main" id="{10C13416-CBE0-B15D-779C-4D7EAC4A59DA}"/>
              </a:ext>
            </a:extLst>
          </p:cNvPr>
          <p:cNvPicPr>
            <a:picLocks noChangeAspect="1"/>
          </p:cNvPicPr>
          <p:nvPr/>
        </p:nvPicPr>
        <p:blipFill>
          <a:blip r:embed="rId2"/>
          <a:stretch>
            <a:fillRect/>
          </a:stretch>
        </p:blipFill>
        <p:spPr>
          <a:xfrm>
            <a:off x="2969724" y="3719413"/>
            <a:ext cx="3204550" cy="2134565"/>
          </a:xfrm>
          <a:prstGeom prst="rect">
            <a:avLst/>
          </a:prstGeom>
        </p:spPr>
      </p:pic>
    </p:spTree>
    <p:extLst>
      <p:ext uri="{BB962C8B-B14F-4D97-AF65-F5344CB8AC3E}">
        <p14:creationId xmlns:p14="http://schemas.microsoft.com/office/powerpoint/2010/main" val="1352368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6FB8F5-5DF9-651F-18FD-B63AA3C78E7B}"/>
              </a:ext>
            </a:extLst>
          </p:cNvPr>
          <p:cNvSpPr>
            <a:spLocks noGrp="1"/>
          </p:cNvSpPr>
          <p:nvPr>
            <p:ph idx="1"/>
          </p:nvPr>
        </p:nvSpPr>
        <p:spPr>
          <a:xfrm>
            <a:off x="764641" y="1686339"/>
            <a:ext cx="3805202" cy="3916530"/>
          </a:xfrm>
        </p:spPr>
        <p:txBody>
          <a:bodyPr>
            <a:noAutofit/>
          </a:bodyPr>
          <a:lstStyle/>
          <a:p>
            <a:r>
              <a:rPr lang="en-US" sz="1400" dirty="0">
                <a:latin typeface="Calibri" panose="020F0502020204030204" pitchFamily="34" charset="0"/>
                <a:cs typeface="Calibri" panose="020F0502020204030204" pitchFamily="34" charset="0"/>
              </a:rPr>
              <a:t>Aquatic &amp; Life Safety Operations Program</a:t>
            </a:r>
          </a:p>
          <a:p>
            <a:r>
              <a:rPr lang="en-US" sz="1400" dirty="0">
                <a:latin typeface="Calibri" panose="020F0502020204030204" pitchFamily="34" charset="0"/>
                <a:cs typeface="Calibri" panose="020F0502020204030204" pitchFamily="34" charset="0"/>
              </a:rPr>
              <a:t>Employment Practices (HR) Program</a:t>
            </a:r>
          </a:p>
          <a:p>
            <a:r>
              <a:rPr lang="en-US" sz="1400" dirty="0">
                <a:latin typeface="Calibri" panose="020F0502020204030204" pitchFamily="34" charset="0"/>
                <a:cs typeface="Calibri" panose="020F0502020204030204" pitchFamily="34" charset="0"/>
              </a:rPr>
              <a:t>Fortify HR Program</a:t>
            </a:r>
          </a:p>
          <a:p>
            <a:r>
              <a:rPr lang="en-US" sz="1400" dirty="0">
                <a:latin typeface="Calibri" panose="020F0502020204030204" pitchFamily="34" charset="0"/>
                <a:cs typeface="Calibri" panose="020F0502020204030204" pitchFamily="34" charset="0"/>
              </a:rPr>
              <a:t>GatherGaurd Special Event Insurance</a:t>
            </a:r>
          </a:p>
          <a:p>
            <a:r>
              <a:rPr lang="en-US" sz="1400" dirty="0">
                <a:latin typeface="Calibri" panose="020F0502020204030204" pitchFamily="34" charset="0"/>
                <a:cs typeface="Calibri" panose="020F0502020204030204" pitchFamily="34" charset="0"/>
              </a:rPr>
              <a:t>Property Inspection &amp; Appraisal Program</a:t>
            </a:r>
          </a:p>
          <a:p>
            <a:r>
              <a:rPr lang="en-US" sz="1400" dirty="0">
                <a:latin typeface="Calibri" panose="020F0502020204030204" pitchFamily="34" charset="0"/>
                <a:cs typeface="Calibri" panose="020F0502020204030204" pitchFamily="34" charset="0"/>
              </a:rPr>
              <a:t>Emergency Action Plan Development</a:t>
            </a:r>
          </a:p>
          <a:p>
            <a:r>
              <a:rPr lang="en-US" sz="1400" dirty="0">
                <a:latin typeface="Calibri" panose="020F0502020204030204" pitchFamily="34" charset="0"/>
                <a:cs typeface="Calibri" panose="020F0502020204030204" pitchFamily="34" charset="0"/>
              </a:rPr>
              <a:t>HR Employment Actions Hotline</a:t>
            </a:r>
          </a:p>
          <a:p>
            <a:r>
              <a:rPr lang="en-US" sz="1400" dirty="0">
                <a:latin typeface="Calibri" panose="020F0502020204030204" pitchFamily="34" charset="0"/>
                <a:cs typeface="Calibri" panose="020F0502020204030204" pitchFamily="34" charset="0"/>
              </a:rPr>
              <a:t>Model Policy Development</a:t>
            </a:r>
          </a:p>
        </p:txBody>
      </p:sp>
      <p:sp>
        <p:nvSpPr>
          <p:cNvPr id="3" name="Title 2">
            <a:extLst>
              <a:ext uri="{FF2B5EF4-FFF2-40B4-BE49-F238E27FC236}">
                <a16:creationId xmlns:a16="http://schemas.microsoft.com/office/drawing/2014/main" id="{DED20CE0-CB0A-344B-0F6B-F7C5088EA274}"/>
              </a:ext>
            </a:extLst>
          </p:cNvPr>
          <p:cNvSpPr>
            <a:spLocks noGrp="1"/>
          </p:cNvSpPr>
          <p:nvPr>
            <p:ph type="title"/>
          </p:nvPr>
        </p:nvSpPr>
        <p:spPr/>
        <p:txBody>
          <a:bodyPr>
            <a:normAutofit/>
          </a:bodyPr>
          <a:lstStyle/>
          <a:p>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Risk Management</a:t>
            </a:r>
          </a:p>
        </p:txBody>
      </p:sp>
      <p:sp>
        <p:nvSpPr>
          <p:cNvPr id="4" name="Content Placeholder 1">
            <a:extLst>
              <a:ext uri="{FF2B5EF4-FFF2-40B4-BE49-F238E27FC236}">
                <a16:creationId xmlns:a16="http://schemas.microsoft.com/office/drawing/2014/main" id="{4D2DB426-2970-85E6-EDB1-BA6DB089E0EE}"/>
              </a:ext>
            </a:extLst>
          </p:cNvPr>
          <p:cNvSpPr txBox="1">
            <a:spLocks/>
          </p:cNvSpPr>
          <p:nvPr/>
        </p:nvSpPr>
        <p:spPr>
          <a:xfrm>
            <a:off x="4649151" y="1686339"/>
            <a:ext cx="3888828" cy="3916530"/>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rgbClr val="4D758C"/>
              </a:buClr>
              <a:buFont typeface="Arial" panose="020B0604020202020204" pitchFamily="34" charset="0"/>
              <a:buChar char="•"/>
              <a:defRPr sz="2800" kern="1200" cap="none"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Clr>
                <a:srgbClr val="4D758C"/>
              </a:buClr>
              <a:buFont typeface="Arial" panose="020B0604020202020204" pitchFamily="34" charset="0"/>
              <a:buChar char="•"/>
              <a:defRPr sz="2400" kern="1200" cap="none" baseline="0">
                <a:solidFill>
                  <a:schemeClr val="tx1"/>
                </a:solidFill>
                <a:latin typeface="+mn-lt"/>
                <a:ea typeface="+mn-ea"/>
                <a:cs typeface="+mn-cs"/>
              </a:defRPr>
            </a:lvl2pPr>
            <a:lvl3pPr marL="1142942" indent="-228589" algn="l" defTabSz="914354" rtl="0" eaLnBrk="1" latinLnBrk="0" hangingPunct="1">
              <a:lnSpc>
                <a:spcPct val="90000"/>
              </a:lnSpc>
              <a:spcBef>
                <a:spcPts val="500"/>
              </a:spcBef>
              <a:buClr>
                <a:srgbClr val="4D758C"/>
              </a:buClr>
              <a:buFont typeface="Arial" panose="020B0604020202020204" pitchFamily="34" charset="0"/>
              <a:buChar char="•"/>
              <a:defRPr sz="2000" kern="1200" cap="none" baseline="0">
                <a:solidFill>
                  <a:schemeClr val="tx1"/>
                </a:solidFill>
                <a:latin typeface="+mn-lt"/>
                <a:ea typeface="+mn-ea"/>
                <a:cs typeface="+mn-cs"/>
              </a:defRPr>
            </a:lvl3pPr>
            <a:lvl4pPr marL="1600120" indent="-228589" algn="l" defTabSz="914354" rtl="0" eaLnBrk="1" latinLnBrk="0" hangingPunct="1">
              <a:lnSpc>
                <a:spcPct val="90000"/>
              </a:lnSpc>
              <a:spcBef>
                <a:spcPts val="500"/>
              </a:spcBef>
              <a:buClr>
                <a:srgbClr val="4D758C"/>
              </a:buClr>
              <a:buFont typeface="Arial" panose="020B0604020202020204" pitchFamily="34" charset="0"/>
              <a:buChar char="•"/>
              <a:defRPr sz="1800" kern="1200" cap="none" baseline="0">
                <a:solidFill>
                  <a:schemeClr val="tx1"/>
                </a:solidFill>
                <a:latin typeface="+mn-lt"/>
                <a:ea typeface="+mn-ea"/>
                <a:cs typeface="+mn-cs"/>
              </a:defRPr>
            </a:lvl4pPr>
            <a:lvl5pPr marL="2057298" indent="-228589" algn="l" defTabSz="914354" rtl="0" eaLnBrk="1" latinLnBrk="0" hangingPunct="1">
              <a:lnSpc>
                <a:spcPct val="90000"/>
              </a:lnSpc>
              <a:spcBef>
                <a:spcPts val="500"/>
              </a:spcBef>
              <a:buClr>
                <a:srgbClr val="4D758C"/>
              </a:buClr>
              <a:buFont typeface="Arial" panose="020B0604020202020204" pitchFamily="34" charset="0"/>
              <a:buChar char="•"/>
              <a:defRPr sz="1800" kern="1200" cap="none" baseline="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Calibri" panose="020F0502020204030204" pitchFamily="34" charset="0"/>
                <a:cs typeface="Calibri" panose="020F0502020204030204" pitchFamily="34" charset="0"/>
              </a:rPr>
              <a:t>Occupational Safety &amp; Health</a:t>
            </a:r>
          </a:p>
          <a:p>
            <a:r>
              <a:rPr lang="en-US" sz="1400" dirty="0">
                <a:latin typeface="Calibri" panose="020F0502020204030204" pitchFamily="34" charset="0"/>
                <a:cs typeface="Calibri" panose="020F0502020204030204" pitchFamily="34" charset="0"/>
              </a:rPr>
              <a:t>Incident/Claim Reviews</a:t>
            </a:r>
          </a:p>
          <a:p>
            <a:r>
              <a:rPr lang="en-US" sz="1400" dirty="0">
                <a:latin typeface="Calibri" panose="020F0502020204030204" pitchFamily="34" charset="0"/>
                <a:cs typeface="Calibri" panose="020F0502020204030204" pitchFamily="34" charset="0"/>
              </a:rPr>
              <a:t>Safety and Loss Prevention Walk-throughs</a:t>
            </a:r>
          </a:p>
          <a:p>
            <a:r>
              <a:rPr lang="en-US" sz="1400" dirty="0">
                <a:latin typeface="Calibri" panose="020F0502020204030204" pitchFamily="34" charset="0"/>
                <a:cs typeface="Calibri" panose="020F0502020204030204" pitchFamily="34" charset="0"/>
              </a:rPr>
              <a:t>Work Site Safety Audits and Inspections</a:t>
            </a:r>
          </a:p>
          <a:p>
            <a:r>
              <a:rPr lang="en-US" sz="1400" dirty="0">
                <a:latin typeface="Calibri" panose="020F0502020204030204" pitchFamily="34" charset="0"/>
                <a:cs typeface="Calibri" panose="020F0502020204030204" pitchFamily="34" charset="0"/>
              </a:rPr>
              <a:t>Bloodborne Pathogen &amp; </a:t>
            </a:r>
            <a:r>
              <a:rPr lang="en-US" sz="1400" dirty="0" err="1">
                <a:latin typeface="Calibri" panose="020F0502020204030204" pitchFamily="34" charset="0"/>
                <a:cs typeface="Calibri" panose="020F0502020204030204" pitchFamily="34" charset="0"/>
              </a:rPr>
              <a:t>HazCom</a:t>
            </a:r>
            <a:r>
              <a:rPr lang="en-US" sz="1400" dirty="0">
                <a:latin typeface="Calibri" panose="020F0502020204030204" pitchFamily="34" charset="0"/>
                <a:cs typeface="Calibri" panose="020F0502020204030204" pitchFamily="34" charset="0"/>
              </a:rPr>
              <a:t> Training</a:t>
            </a:r>
          </a:p>
          <a:p>
            <a:r>
              <a:rPr lang="en-US" sz="1400" dirty="0">
                <a:latin typeface="Calibri" panose="020F0502020204030204" pitchFamily="34" charset="0"/>
                <a:cs typeface="Calibri" panose="020F0502020204030204" pitchFamily="34" charset="0"/>
              </a:rPr>
              <a:t>De-Escalation &amp; Communication Skills Training</a:t>
            </a:r>
          </a:p>
          <a:p>
            <a:r>
              <a:rPr lang="en-US" sz="1400" dirty="0">
                <a:latin typeface="Calibri" panose="020F0502020204030204" pitchFamily="34" charset="0"/>
                <a:cs typeface="Calibri" panose="020F0502020204030204" pitchFamily="34" charset="0"/>
              </a:rPr>
              <a:t>CPR/AED &amp; First Aid Training</a:t>
            </a:r>
          </a:p>
          <a:p>
            <a:r>
              <a:rPr lang="en-US" sz="1400" dirty="0">
                <a:latin typeface="Calibri" panose="020F0502020204030204" pitchFamily="34" charset="0"/>
                <a:cs typeface="Calibri" panose="020F0502020204030204" pitchFamily="34" charset="0"/>
              </a:rPr>
              <a:t>Chainsaw &amp; Chipper Safety Training</a:t>
            </a:r>
          </a:p>
          <a:p>
            <a:endParaRPr lang="en-US" sz="1100" dirty="0">
              <a:latin typeface="Calibri" panose="020F0502020204030204" pitchFamily="34" charset="0"/>
              <a:cs typeface="Calibri" panose="020F0502020204030204" pitchFamily="34" charset="0"/>
            </a:endParaRPr>
          </a:p>
        </p:txBody>
      </p:sp>
      <p:pic>
        <p:nvPicPr>
          <p:cNvPr id="8" name="Picture 7" descr="A person sitting in a chair next to a swimming pool&#10;&#10;AI-generated content may be incorrect.">
            <a:extLst>
              <a:ext uri="{FF2B5EF4-FFF2-40B4-BE49-F238E27FC236}">
                <a16:creationId xmlns:a16="http://schemas.microsoft.com/office/drawing/2014/main" id="{C9501D5F-DF0B-CA4C-9F14-733F1A6F9A83}"/>
              </a:ext>
            </a:extLst>
          </p:cNvPr>
          <p:cNvPicPr>
            <a:picLocks noChangeAspect="1"/>
          </p:cNvPicPr>
          <p:nvPr/>
        </p:nvPicPr>
        <p:blipFill>
          <a:blip r:embed="rId2"/>
          <a:stretch>
            <a:fillRect/>
          </a:stretch>
        </p:blipFill>
        <p:spPr>
          <a:xfrm>
            <a:off x="5070466" y="4238662"/>
            <a:ext cx="2640700" cy="1760467"/>
          </a:xfrm>
          <a:prstGeom prst="rect">
            <a:avLst/>
          </a:prstGeom>
        </p:spPr>
      </p:pic>
      <p:pic>
        <p:nvPicPr>
          <p:cNvPr id="12" name="Picture 11" descr="A group of people standing around a truck&#10;&#10;AI-generated content may be incorrect.">
            <a:extLst>
              <a:ext uri="{FF2B5EF4-FFF2-40B4-BE49-F238E27FC236}">
                <a16:creationId xmlns:a16="http://schemas.microsoft.com/office/drawing/2014/main" id="{DF85DD8F-5DC9-ACDD-D51B-B43BB673F94B}"/>
              </a:ext>
            </a:extLst>
          </p:cNvPr>
          <p:cNvPicPr>
            <a:picLocks noChangeAspect="1"/>
          </p:cNvPicPr>
          <p:nvPr/>
        </p:nvPicPr>
        <p:blipFill>
          <a:blip r:embed="rId3"/>
          <a:srcRect t="10481" b="11634"/>
          <a:stretch/>
        </p:blipFill>
        <p:spPr>
          <a:xfrm>
            <a:off x="1155339" y="4233983"/>
            <a:ext cx="2653849" cy="1765146"/>
          </a:xfrm>
          <a:prstGeom prst="rect">
            <a:avLst/>
          </a:prstGeom>
        </p:spPr>
      </p:pic>
    </p:spTree>
    <p:extLst>
      <p:ext uri="{BB962C8B-B14F-4D97-AF65-F5344CB8AC3E}">
        <p14:creationId xmlns:p14="http://schemas.microsoft.com/office/powerpoint/2010/main" val="222639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CE09C-50B3-39DB-9D44-E4A6F01728FA}"/>
              </a:ext>
            </a:extLst>
          </p:cNvPr>
          <p:cNvSpPr>
            <a:spLocks noGrp="1"/>
          </p:cNvSpPr>
          <p:nvPr>
            <p:ph idx="1"/>
          </p:nvPr>
        </p:nvSpPr>
        <p:spPr>
          <a:xfrm>
            <a:off x="685332" y="1996037"/>
            <a:ext cx="7773339" cy="3424107"/>
          </a:xfrm>
        </p:spPr>
        <p:txBody>
          <a:bodyPr/>
          <a:lstStyle/>
          <a:p>
            <a:r>
              <a:rPr lang="en-US" dirty="0">
                <a:latin typeface="Calibri" panose="020F0502020204030204" pitchFamily="34" charset="0"/>
                <a:cs typeface="Calibri" panose="020F0502020204030204" pitchFamily="34" charset="0"/>
              </a:rPr>
              <a:t>Life &amp; Safety Emergency Action Grants</a:t>
            </a:r>
          </a:p>
          <a:p>
            <a:r>
              <a:rPr lang="en-US" dirty="0">
                <a:latin typeface="Calibri" panose="020F0502020204030204" pitchFamily="34" charset="0"/>
                <a:cs typeface="Calibri" panose="020F0502020204030204" pitchFamily="34" charset="0"/>
              </a:rPr>
              <a:t>Safety &amp; Risk Management Scholarship Program</a:t>
            </a:r>
          </a:p>
          <a:p>
            <a:r>
              <a:rPr lang="en-US" dirty="0">
                <a:latin typeface="Calibri" panose="020F0502020204030204" pitchFamily="34" charset="0"/>
                <a:cs typeface="Calibri" panose="020F0502020204030204" pitchFamily="34" charset="0"/>
              </a:rPr>
              <a:t>Safety Enhancement Grant Program</a:t>
            </a:r>
          </a:p>
        </p:txBody>
      </p:sp>
      <p:sp>
        <p:nvSpPr>
          <p:cNvPr id="3" name="Title 2">
            <a:extLst>
              <a:ext uri="{FF2B5EF4-FFF2-40B4-BE49-F238E27FC236}">
                <a16:creationId xmlns:a16="http://schemas.microsoft.com/office/drawing/2014/main" id="{5B769BBB-48ED-11DF-F713-07802566362C}"/>
              </a:ext>
            </a:extLst>
          </p:cNvPr>
          <p:cNvSpPr>
            <a:spLocks noGrp="1"/>
          </p:cNvSpPr>
          <p:nvPr>
            <p:ph type="title"/>
          </p:nvPr>
        </p:nvSpPr>
        <p:spPr/>
        <p:txBody>
          <a:bodyPr>
            <a:normAutofit/>
          </a:bodyPr>
          <a:lstStyle/>
          <a:p>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Grants and Scholarships</a:t>
            </a:r>
          </a:p>
        </p:txBody>
      </p:sp>
      <p:pic>
        <p:nvPicPr>
          <p:cNvPr id="7" name="Picture 6" descr="A close-up of a person holding a hard hat&#10;&#10;AI-generated content may be incorrect.">
            <a:extLst>
              <a:ext uri="{FF2B5EF4-FFF2-40B4-BE49-F238E27FC236}">
                <a16:creationId xmlns:a16="http://schemas.microsoft.com/office/drawing/2014/main" id="{25198438-4B52-C069-7403-AAD68F6614ED}"/>
              </a:ext>
            </a:extLst>
          </p:cNvPr>
          <p:cNvPicPr>
            <a:picLocks noChangeAspect="1"/>
          </p:cNvPicPr>
          <p:nvPr/>
        </p:nvPicPr>
        <p:blipFill>
          <a:blip r:embed="rId2"/>
          <a:stretch>
            <a:fillRect/>
          </a:stretch>
        </p:blipFill>
        <p:spPr>
          <a:xfrm>
            <a:off x="1219199" y="3769190"/>
            <a:ext cx="3087757" cy="2058505"/>
          </a:xfrm>
          <a:prstGeom prst="rect">
            <a:avLst/>
          </a:prstGeom>
        </p:spPr>
      </p:pic>
      <p:pic>
        <p:nvPicPr>
          <p:cNvPr id="9" name="Picture 8" descr="A close-up of a safety gear&#10;&#10;AI-generated content may be incorrect.">
            <a:extLst>
              <a:ext uri="{FF2B5EF4-FFF2-40B4-BE49-F238E27FC236}">
                <a16:creationId xmlns:a16="http://schemas.microsoft.com/office/drawing/2014/main" id="{54A4FB95-0E3F-91A3-FE14-25F8C0F5FCF6}"/>
              </a:ext>
            </a:extLst>
          </p:cNvPr>
          <p:cNvPicPr>
            <a:picLocks noChangeAspect="1"/>
          </p:cNvPicPr>
          <p:nvPr/>
        </p:nvPicPr>
        <p:blipFill>
          <a:blip r:embed="rId3"/>
          <a:stretch>
            <a:fillRect/>
          </a:stretch>
        </p:blipFill>
        <p:spPr>
          <a:xfrm>
            <a:off x="4766738" y="3769190"/>
            <a:ext cx="3087757" cy="2056483"/>
          </a:xfrm>
          <a:prstGeom prst="rect">
            <a:avLst/>
          </a:prstGeom>
        </p:spPr>
      </p:pic>
    </p:spTree>
    <p:extLst>
      <p:ext uri="{BB962C8B-B14F-4D97-AF65-F5344CB8AC3E}">
        <p14:creationId xmlns:p14="http://schemas.microsoft.com/office/powerpoint/2010/main" val="1364366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BB05-B2AB-4C3F-D2D6-06E3C5EAADB7}"/>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QUESTIONS</a:t>
            </a:r>
            <a:endParaRPr lang="en-US" dirty="0">
              <a:solidFill>
                <a:schemeClr val="tx1"/>
              </a:solidFill>
            </a:endParaRPr>
          </a:p>
        </p:txBody>
      </p:sp>
    </p:spTree>
    <p:extLst>
      <p:ext uri="{BB962C8B-B14F-4D97-AF65-F5344CB8AC3E}">
        <p14:creationId xmlns:p14="http://schemas.microsoft.com/office/powerpoint/2010/main" val="2986766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6248F4-1715-D86E-9830-2B5A7EC58BD6}"/>
              </a:ext>
            </a:extLst>
          </p:cNvPr>
          <p:cNvSpPr>
            <a:spLocks noGrp="1"/>
          </p:cNvSpPr>
          <p:nvPr>
            <p:ph idx="1"/>
          </p:nvPr>
        </p:nvSpPr>
        <p:spPr>
          <a:xfrm>
            <a:off x="685333" y="2093829"/>
            <a:ext cx="7773339" cy="3424107"/>
          </a:xfrm>
        </p:spPr>
        <p:txBody>
          <a:bodyPr>
            <a:normAutofit fontScale="85000" lnSpcReduction="10000"/>
          </a:bodyPr>
          <a:lstStyle/>
          <a:p>
            <a:pPr marL="0" indent="0">
              <a:buNone/>
            </a:pPr>
            <a:r>
              <a:rPr lang="en-US" dirty="0">
                <a:latin typeface="Calibri" panose="020F0502020204030204" pitchFamily="34" charset="0"/>
                <a:cs typeface="Calibri" panose="020F0502020204030204" pitchFamily="34" charset="0"/>
              </a:rPr>
              <a:t>(1) issuing to the eligible entities policies of insurance and reinsurance of all types and categories, including, without being limited to, the </a:t>
            </a:r>
            <a:r>
              <a:rPr lang="en-US" dirty="0">
                <a:latin typeface="Calibri Light" panose="020F0302020204030204" pitchFamily="34" charset="0"/>
                <a:cs typeface="Calibri Light" panose="020F0302020204030204" pitchFamily="34" charset="0"/>
              </a:rPr>
              <a:t>following</a:t>
            </a:r>
            <a:r>
              <a:rPr lang="en-US" dirty="0">
                <a:latin typeface="Calibri" panose="020F0502020204030204" pitchFamily="34" charset="0"/>
                <a:cs typeface="Calibri" panose="020F0502020204030204" pitchFamily="34" charset="0"/>
              </a:rPr>
              <a:t> types and categories: property, casualty, and life, accident, and health insurance, and </a:t>
            </a:r>
          </a:p>
          <a:p>
            <a:pPr marL="0" indent="0">
              <a:buNone/>
            </a:pPr>
            <a:r>
              <a:rPr lang="en-US" dirty="0">
                <a:latin typeface="Calibri" panose="020F0502020204030204" pitchFamily="34" charset="0"/>
                <a:cs typeface="Calibri" panose="020F0502020204030204" pitchFamily="34" charset="0"/>
              </a:rPr>
              <a:t>(2) </a:t>
            </a:r>
            <a:r>
              <a:rPr lang="en-US" b="1" dirty="0">
                <a:latin typeface="Calibri" panose="020F0502020204030204" pitchFamily="34" charset="0"/>
                <a:cs typeface="Calibri" panose="020F0502020204030204" pitchFamily="34" charset="0"/>
              </a:rPr>
              <a:t>developing and administering an interlocal risk management program</a:t>
            </a:r>
            <a:r>
              <a:rPr lang="en-US" dirty="0">
                <a:latin typeface="Calibri" panose="020F0502020204030204" pitchFamily="34" charset="0"/>
                <a:cs typeface="Calibri" panose="020F0502020204030204" pitchFamily="34" charset="0"/>
              </a:rPr>
              <a:t>. The corporations, in addition, may have as their purposes reducing the risk of its members; safety engineering; distributing, sharing, and pooling risks; acquiring excess loss insurance; and processing and defending claims against the members of the corporations</a:t>
            </a:r>
          </a:p>
        </p:txBody>
      </p:sp>
      <p:sp>
        <p:nvSpPr>
          <p:cNvPr id="3" name="Title 2">
            <a:extLst>
              <a:ext uri="{FF2B5EF4-FFF2-40B4-BE49-F238E27FC236}">
                <a16:creationId xmlns:a16="http://schemas.microsoft.com/office/drawing/2014/main" id="{B32A6B98-AB25-B653-53CA-1A410E08B603}"/>
              </a:ext>
            </a:extLst>
          </p:cNvPr>
          <p:cNvSpPr>
            <a:spLocks noGrp="1"/>
          </p:cNvSpPr>
          <p:nvPr>
            <p:ph type="title"/>
          </p:nvPr>
        </p:nvSpPr>
        <p:spPr/>
        <p:txBody>
          <a:bodyPr>
            <a:norm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The Purpose of The Trust</a:t>
            </a:r>
          </a:p>
        </p:txBody>
      </p:sp>
    </p:spTree>
    <p:extLst>
      <p:ext uri="{BB962C8B-B14F-4D97-AF65-F5344CB8AC3E}">
        <p14:creationId xmlns:p14="http://schemas.microsoft.com/office/powerpoint/2010/main" val="3520718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EA23A1-AEA2-EA6E-1BC8-8F5AA368EB03}"/>
              </a:ext>
            </a:extLst>
          </p:cNvPr>
          <p:cNvSpPr>
            <a:spLocks noGrp="1"/>
          </p:cNvSpPr>
          <p:nvPr>
            <p:ph idx="1"/>
          </p:nvPr>
        </p:nvSpPr>
        <p:spPr>
          <a:xfrm>
            <a:off x="466674" y="1937086"/>
            <a:ext cx="4251100" cy="3424107"/>
          </a:xfrm>
        </p:spPr>
        <p:txBody>
          <a:bodyPr>
            <a:normAutofit fontScale="92500"/>
          </a:bodyPr>
          <a:lstStyle/>
          <a:p>
            <a:pPr marL="0" indent="0">
              <a:buNone/>
            </a:pPr>
            <a:r>
              <a:rPr lang="en-US" sz="2400" dirty="0">
                <a:latin typeface="Calibri" panose="020F0502020204030204" pitchFamily="34" charset="0"/>
                <a:cs typeface="Calibri" panose="020F0502020204030204" pitchFamily="34" charset="0"/>
              </a:rPr>
              <a:t>“Eligible Entities” shall mean any city, town, school committee, water or fire district, </a:t>
            </a:r>
            <a:r>
              <a:rPr lang="en-US" sz="2400" b="1" dirty="0">
                <a:latin typeface="Calibri" panose="020F0502020204030204" pitchFamily="34" charset="0"/>
                <a:cs typeface="Calibri" panose="020F0502020204030204" pitchFamily="34" charset="0"/>
              </a:rPr>
              <a:t>or other public or quasi-municipal authority, agency or entity, or organization that is an instrumentality of such cities or towns</a:t>
            </a:r>
            <a:r>
              <a:rPr lang="en-US" sz="2400" dirty="0">
                <a:latin typeface="Calibri" panose="020F0502020204030204" pitchFamily="34" charset="0"/>
                <a:cs typeface="Calibri" panose="020F0502020204030204" pitchFamily="34" charset="0"/>
              </a:rPr>
              <a:t>, or any group of such cities or towns, authorities, agencies or entities which is a member of the corporations created pursuant to the provisions of this section.</a:t>
            </a:r>
          </a:p>
        </p:txBody>
      </p:sp>
      <p:sp>
        <p:nvSpPr>
          <p:cNvPr id="3" name="Title 2">
            <a:extLst>
              <a:ext uri="{FF2B5EF4-FFF2-40B4-BE49-F238E27FC236}">
                <a16:creationId xmlns:a16="http://schemas.microsoft.com/office/drawing/2014/main" id="{F3FD8753-2D76-5A34-FD45-4FE87972C131}"/>
              </a:ext>
            </a:extLst>
          </p:cNvPr>
          <p:cNvSpPr>
            <a:spLocks noGrp="1"/>
          </p:cNvSpPr>
          <p:nvPr>
            <p:ph type="title"/>
          </p:nvPr>
        </p:nvSpPr>
        <p:spPr/>
        <p:txBody>
          <a:bodyPr>
            <a:norm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Eligibility</a:t>
            </a:r>
          </a:p>
        </p:txBody>
      </p:sp>
      <p:pic>
        <p:nvPicPr>
          <p:cNvPr id="8" name="Picture 7" descr="A building with a tower and flags&#10;&#10;AI-generated content may be incorrect.">
            <a:extLst>
              <a:ext uri="{FF2B5EF4-FFF2-40B4-BE49-F238E27FC236}">
                <a16:creationId xmlns:a16="http://schemas.microsoft.com/office/drawing/2014/main" id="{0AFE7544-22B4-F6F8-4B10-A3C71B9303A4}"/>
              </a:ext>
            </a:extLst>
          </p:cNvPr>
          <p:cNvPicPr>
            <a:picLocks noChangeAspect="1"/>
          </p:cNvPicPr>
          <p:nvPr/>
        </p:nvPicPr>
        <p:blipFill>
          <a:blip r:embed="rId2"/>
          <a:stretch>
            <a:fillRect/>
          </a:stretch>
        </p:blipFill>
        <p:spPr>
          <a:xfrm>
            <a:off x="4806669" y="2298686"/>
            <a:ext cx="4151215" cy="2768728"/>
          </a:xfrm>
          <a:prstGeom prst="rect">
            <a:avLst/>
          </a:prstGeom>
        </p:spPr>
      </p:pic>
    </p:spTree>
    <p:extLst>
      <p:ext uri="{BB962C8B-B14F-4D97-AF65-F5344CB8AC3E}">
        <p14:creationId xmlns:p14="http://schemas.microsoft.com/office/powerpoint/2010/main" val="3351106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7D5AA7-B597-EF7A-C154-6893719D0CBC}"/>
              </a:ext>
            </a:extLst>
          </p:cNvPr>
          <p:cNvSpPr>
            <a:spLocks noGrp="1"/>
          </p:cNvSpPr>
          <p:nvPr>
            <p:ph idx="1"/>
          </p:nvPr>
        </p:nvSpPr>
        <p:spPr>
          <a:xfrm>
            <a:off x="685333" y="1931299"/>
            <a:ext cx="7773339" cy="3424107"/>
          </a:xfrm>
        </p:spPr>
        <p:txBody>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sz="2900" b="0" i="0" u="none" strike="noStrike" kern="1200" cap="none" spc="0" normalizeH="0" baseline="0" noProof="0" dirty="0">
                <a:ln>
                  <a:noFill/>
                </a:ln>
                <a:solidFill>
                  <a:prstClr val="black"/>
                </a:solidFill>
                <a:effectLst/>
                <a:uLnTx/>
                <a:uFillTx/>
                <a:latin typeface="Calibri"/>
                <a:ea typeface="+mn-ea"/>
                <a:cs typeface="+mn-cs"/>
              </a:rPr>
              <a:t>The Trust’s Liability Insurance Policy is created, essentially, by the membership, and is uniquely tailored to public sector risks.</a:t>
            </a:r>
          </a:p>
          <a:p>
            <a:pPr marL="0" indent="0">
              <a:buNone/>
            </a:pPr>
            <a:endParaRPr lang="en-US" dirty="0"/>
          </a:p>
        </p:txBody>
      </p:sp>
      <p:sp>
        <p:nvSpPr>
          <p:cNvPr id="3" name="Title 2">
            <a:extLst>
              <a:ext uri="{FF2B5EF4-FFF2-40B4-BE49-F238E27FC236}">
                <a16:creationId xmlns:a16="http://schemas.microsoft.com/office/drawing/2014/main" id="{232EBB04-295F-37BB-9C86-658E513E0C76}"/>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INSURANCE CONSIDERATIONS</a:t>
            </a:r>
            <a:endParaRPr lang="en-US" cap="none" dirty="0">
              <a:solidFill>
                <a:schemeClr val="tx1"/>
              </a:solidFill>
            </a:endParaRPr>
          </a:p>
        </p:txBody>
      </p:sp>
      <p:pic>
        <p:nvPicPr>
          <p:cNvPr id="6" name="Picture 5" descr="A close-up of a insurance policy&#10;&#10;AI-generated content may be incorrect.">
            <a:extLst>
              <a:ext uri="{FF2B5EF4-FFF2-40B4-BE49-F238E27FC236}">
                <a16:creationId xmlns:a16="http://schemas.microsoft.com/office/drawing/2014/main" id="{29232888-16AB-B490-A655-906512898070}"/>
              </a:ext>
            </a:extLst>
          </p:cNvPr>
          <p:cNvPicPr>
            <a:picLocks noChangeAspect="1"/>
          </p:cNvPicPr>
          <p:nvPr/>
        </p:nvPicPr>
        <p:blipFill>
          <a:blip r:embed="rId2"/>
          <a:stretch>
            <a:fillRect/>
          </a:stretch>
        </p:blipFill>
        <p:spPr>
          <a:xfrm>
            <a:off x="2666410" y="3429000"/>
            <a:ext cx="3811180" cy="2546483"/>
          </a:xfrm>
          <a:prstGeom prst="rect">
            <a:avLst/>
          </a:prstGeom>
        </p:spPr>
      </p:pic>
    </p:spTree>
    <p:extLst>
      <p:ext uri="{BB962C8B-B14F-4D97-AF65-F5344CB8AC3E}">
        <p14:creationId xmlns:p14="http://schemas.microsoft.com/office/powerpoint/2010/main" val="3710214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8821BC-59DC-4CA1-C44F-8EC1EDE5B0FA}"/>
              </a:ext>
            </a:extLst>
          </p:cNvPr>
          <p:cNvSpPr>
            <a:spLocks noGrp="1"/>
          </p:cNvSpPr>
          <p:nvPr>
            <p:ph idx="1"/>
          </p:nvPr>
        </p:nvSpPr>
        <p:spPr>
          <a:xfrm>
            <a:off x="685333" y="2095428"/>
            <a:ext cx="7773339" cy="3424107"/>
          </a:xfrm>
        </p:spPr>
        <p:txBody>
          <a:bodyPr>
            <a:normAutofit fontScale="85000" lnSpcReduction="20000"/>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sz="2500" b="1" i="0" u="none" strike="noStrike" kern="1200" cap="none" spc="0" normalizeH="0" baseline="0" noProof="0" dirty="0">
                <a:ln>
                  <a:noFill/>
                </a:ln>
                <a:solidFill>
                  <a:prstClr val="black"/>
                </a:solidFill>
                <a:effectLst/>
                <a:uLnTx/>
                <a:uFillTx/>
                <a:latin typeface="Calibri"/>
                <a:ea typeface="+mn-ea"/>
                <a:cs typeface="+mn-cs"/>
              </a:rPr>
              <a:t>AGREEMENT A - GENERAL LIABILITY:</a:t>
            </a:r>
            <a:r>
              <a:rPr kumimoji="0" lang="en-US" sz="2500" b="0" i="0" u="none" strike="noStrike" kern="1200" cap="none" spc="0" normalizeH="0" baseline="0" noProof="0" dirty="0">
                <a:ln>
                  <a:noFill/>
                </a:ln>
                <a:solidFill>
                  <a:prstClr val="black"/>
                </a:solidFill>
                <a:effectLst/>
                <a:uLnTx/>
                <a:uFillTx/>
                <a:latin typeface="Calibri"/>
                <a:ea typeface="+mn-ea"/>
                <a:cs typeface="+mn-cs"/>
              </a:rPr>
              <a:t>  The Trust hereby agrees, subject to the limitations, terms and conditions hereunder mentioned, to pay on behalf of the "Insured Member" for all sums which the "Insured Member" shall be obligated to pay by reason of the liability imposed upon the "Insured Member" by law or assumed by the "Insured Member" under contract or agreement or pursuant to the "Products Completed Operations Hazard", for damages direct or consequential, and expenses, all as more fully defined by the term "Ultimate Net Loss", on account of "bodily injury", including death at any time resulting therefrom, suffered or alleged to have been suffered by any person or persons and/or "property damage" arising out of any "occurrence" happening during the period of Insurance</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0" indent="0">
              <a:buNone/>
            </a:pPr>
            <a:endParaRPr lang="en-US" dirty="0"/>
          </a:p>
        </p:txBody>
      </p:sp>
      <p:sp>
        <p:nvSpPr>
          <p:cNvPr id="3" name="Title 2">
            <a:extLst>
              <a:ext uri="{FF2B5EF4-FFF2-40B4-BE49-F238E27FC236}">
                <a16:creationId xmlns:a16="http://schemas.microsoft.com/office/drawing/2014/main" id="{66EF1EB1-D64D-0C37-21CC-ADF03B14B5EE}"/>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GENERAL LIABILITY POLICY</a:t>
            </a:r>
            <a:endParaRPr lang="en-US" cap="none" dirty="0">
              <a:solidFill>
                <a:schemeClr val="tx1"/>
              </a:solidFill>
            </a:endParaRPr>
          </a:p>
        </p:txBody>
      </p:sp>
    </p:spTree>
    <p:extLst>
      <p:ext uri="{BB962C8B-B14F-4D97-AF65-F5344CB8AC3E}">
        <p14:creationId xmlns:p14="http://schemas.microsoft.com/office/powerpoint/2010/main" val="3188721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034E14-B551-BA36-DF95-073E1AC8DD4A}"/>
              </a:ext>
            </a:extLst>
          </p:cNvPr>
          <p:cNvSpPr>
            <a:spLocks noGrp="1"/>
          </p:cNvSpPr>
          <p:nvPr>
            <p:ph idx="1"/>
          </p:nvPr>
        </p:nvSpPr>
        <p:spPr>
          <a:xfrm>
            <a:off x="318593" y="1802156"/>
            <a:ext cx="8506812" cy="3424107"/>
          </a:xfrm>
        </p:spPr>
        <p:txBody>
          <a:bodyPr>
            <a:noAutofit/>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AGREEMENT E - PUBLIC OFFICIALS'/SCHOOL BOARD LEGAL LIABILITY: </a:t>
            </a:r>
            <a:r>
              <a:rPr kumimoji="0" lang="en-US" sz="2000" b="0" i="0" u="none" strike="noStrike" kern="1200" cap="none" spc="0" normalizeH="0" baseline="0" noProof="0" dirty="0">
                <a:ln>
                  <a:noFill/>
                </a:ln>
                <a:solidFill>
                  <a:prstClr val="black"/>
                </a:solidFill>
                <a:effectLst/>
                <a:uLnTx/>
                <a:uFillTx/>
                <a:latin typeface="Calibri"/>
                <a:ea typeface="+mn-ea"/>
                <a:cs typeface="+mn-cs"/>
              </a:rPr>
              <a:t> The Trust hereby agrees, subject to the limitations, terms and conditions hereunder mentioned, to pay on behalf of the "Insured Member" for all sums which the "Insured Member" shall be obligated to pay, all as more fully defined by the term "Ultimate Net Loss", as the result of damages alleged in any claim or claims first made during the period of insurance against them individually or collectively during the period of this Insurance arising out of a "wrongful act"</a:t>
            </a:r>
          </a:p>
          <a:p>
            <a:pPr marL="0" indent="0">
              <a:buNone/>
            </a:pPr>
            <a:endParaRPr lang="en-US" sz="2000" dirty="0"/>
          </a:p>
        </p:txBody>
      </p:sp>
      <p:sp>
        <p:nvSpPr>
          <p:cNvPr id="3" name="Title 2">
            <a:extLst>
              <a:ext uri="{FF2B5EF4-FFF2-40B4-BE49-F238E27FC236}">
                <a16:creationId xmlns:a16="http://schemas.microsoft.com/office/drawing/2014/main" id="{9F489BCC-FBA8-7329-954E-46F898E1CFE5}"/>
              </a:ext>
            </a:extLst>
          </p:cNvPr>
          <p:cNvSpPr>
            <a:spLocks noGrp="1"/>
          </p:cNvSpPr>
          <p:nvPr>
            <p:ph type="title"/>
          </p:nvPr>
        </p:nvSpPr>
        <p:spPr>
          <a:xfrm>
            <a:off x="168705" y="0"/>
            <a:ext cx="8806589" cy="1596177"/>
          </a:xfrm>
        </p:spPr>
        <p:txBody>
          <a:bodyPr>
            <a:noAutofit/>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AGREEMENT E – PUBLIC OFFICIALS’/SCHOOL BOARD LIABILITY</a:t>
            </a:r>
            <a:endParaRPr lang="en-US" sz="4400" cap="none" dirty="0">
              <a:solidFill>
                <a:schemeClr val="tx1"/>
              </a:solidFill>
            </a:endParaRPr>
          </a:p>
        </p:txBody>
      </p:sp>
      <p:pic>
        <p:nvPicPr>
          <p:cNvPr id="4" name="Picture 3">
            <a:extLst>
              <a:ext uri="{FF2B5EF4-FFF2-40B4-BE49-F238E27FC236}">
                <a16:creationId xmlns:a16="http://schemas.microsoft.com/office/drawing/2014/main" id="{9D66EFAC-E8E0-8A5E-93B3-36E6CDC0740D}"/>
              </a:ext>
            </a:extLst>
          </p:cNvPr>
          <p:cNvPicPr>
            <a:picLocks noChangeAspect="1"/>
          </p:cNvPicPr>
          <p:nvPr/>
        </p:nvPicPr>
        <p:blipFill>
          <a:blip r:embed="rId2"/>
          <a:stretch>
            <a:fillRect/>
          </a:stretch>
        </p:blipFill>
        <p:spPr>
          <a:xfrm>
            <a:off x="2842176" y="4140356"/>
            <a:ext cx="3459646" cy="1855682"/>
          </a:xfrm>
          <a:prstGeom prst="rect">
            <a:avLst/>
          </a:prstGeom>
        </p:spPr>
      </p:pic>
    </p:spTree>
    <p:extLst>
      <p:ext uri="{BB962C8B-B14F-4D97-AF65-F5344CB8AC3E}">
        <p14:creationId xmlns:p14="http://schemas.microsoft.com/office/powerpoint/2010/main" val="27764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214898-C8C6-F6F1-91D4-C9A67FFAA6D0}"/>
              </a:ext>
            </a:extLst>
          </p:cNvPr>
          <p:cNvSpPr>
            <a:spLocks noGrp="1"/>
          </p:cNvSpPr>
          <p:nvPr>
            <p:ph idx="1"/>
          </p:nvPr>
        </p:nvSpPr>
        <p:spPr>
          <a:xfrm>
            <a:off x="685331" y="1790587"/>
            <a:ext cx="7773339" cy="4148299"/>
          </a:xfrm>
        </p:spPr>
        <p:txBody>
          <a:bodyPr>
            <a:noAutofit/>
          </a:bodyPr>
          <a:lstStyle/>
          <a:p>
            <a:pPr marL="0" marR="0" lvl="0" indent="0" algn="l" defTabSz="914400" rtl="0" eaLnBrk="1" fontAlgn="auto" latinLnBrk="0" hangingPunct="1">
              <a:lnSpc>
                <a:spcPct val="120000"/>
              </a:lnSpc>
              <a:spcBef>
                <a:spcPts val="0"/>
              </a:spcBef>
              <a:spcAft>
                <a:spcPts val="0"/>
              </a:spcAft>
              <a:buClr>
                <a:srgbClr val="44697D"/>
              </a:buClr>
              <a:buSzPct val="60000"/>
              <a:buFont typeface="Wingdings"/>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INSURED MEMBER</a:t>
            </a:r>
            <a:r>
              <a:rPr kumimoji="0" lang="en-US" sz="2000" b="0" i="0" u="none" strike="noStrike" kern="1200" cap="none" spc="0" normalizeH="0" baseline="0" noProof="0" dirty="0">
                <a:ln>
                  <a:noFill/>
                </a:ln>
                <a:solidFill>
                  <a:prstClr val="black"/>
                </a:solidFill>
                <a:effectLst/>
                <a:uLnTx/>
                <a:uFillTx/>
                <a:latin typeface="Calibri"/>
                <a:ea typeface="+mn-ea"/>
                <a:cs typeface="+mn-cs"/>
              </a:rPr>
              <a:t> - The term "Insured Member" includes all persons who were, now or shall be lawfully elected or lawfully appointed officials, trustees, directors, employees, volunteers or council members of the "Insured Member" in the regular service of the "Insured Member" during the existence of this Insurance, and any heir, executor, administrator, assign or legal representative of said persons in the event of their death or incapacity.</a:t>
            </a:r>
          </a:p>
          <a:p>
            <a:pPr marL="0" marR="0" lvl="0" indent="0" algn="l" defTabSz="914400" rtl="0" eaLnBrk="1" fontAlgn="auto" latinLnBrk="0" hangingPunct="1">
              <a:lnSpc>
                <a:spcPct val="80000"/>
              </a:lnSpc>
              <a:spcBef>
                <a:spcPts val="700"/>
              </a:spcBef>
              <a:spcAft>
                <a:spcPts val="0"/>
              </a:spcAft>
              <a:buClr>
                <a:srgbClr val="44697D"/>
              </a:buClr>
              <a:buSzPct val="60000"/>
              <a:buFont typeface="Wingdings"/>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20000"/>
              </a:lnSpc>
              <a:spcBef>
                <a:spcPts val="0"/>
              </a:spcBef>
              <a:spcAft>
                <a:spcPts val="0"/>
              </a:spcAft>
              <a:buClr>
                <a:srgbClr val="44697D"/>
              </a:buClr>
              <a:buSzPct val="60000"/>
              <a:buFont typeface="Wingdings"/>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Volunteers means</a:t>
            </a:r>
            <a:r>
              <a:rPr kumimoji="0" lang="en-US" sz="2000" b="1" i="1"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a:ln>
                  <a:noFill/>
                </a:ln>
                <a:solidFill>
                  <a:prstClr val="black"/>
                </a:solidFill>
                <a:effectLst/>
                <a:uLnTx/>
                <a:uFillTx/>
                <a:latin typeface="Calibri"/>
                <a:ea typeface="+mn-ea"/>
                <a:cs typeface="+mn-cs"/>
              </a:rPr>
              <a:t>all persons acting on or behalf of the "Insured Member" with the specific prior approval or knowledge of a responsible official of the "Insured Member".</a:t>
            </a:r>
          </a:p>
          <a:p>
            <a:pPr marL="0" marR="0" lvl="0" indent="0" algn="l" defTabSz="914400" rtl="0" eaLnBrk="1" fontAlgn="auto" latinLnBrk="0" hangingPunct="1">
              <a:lnSpc>
                <a:spcPct val="120000"/>
              </a:lnSpc>
              <a:spcBef>
                <a:spcPts val="0"/>
              </a:spcBef>
              <a:spcAft>
                <a:spcPts val="0"/>
              </a:spcAft>
              <a:buClr>
                <a:srgbClr val="44697D"/>
              </a:buClr>
              <a:buSzPct val="60000"/>
              <a:buFont typeface="Wingdings"/>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20000"/>
              </a:lnSpc>
              <a:spcBef>
                <a:spcPts val="0"/>
              </a:spcBef>
              <a:spcAft>
                <a:spcPts val="0"/>
              </a:spcAft>
              <a:buClr>
                <a:srgbClr val="44697D"/>
              </a:buClr>
              <a:buSzPct val="60000"/>
              <a:buFont typeface="Wingdings"/>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2">
            <a:extLst>
              <a:ext uri="{FF2B5EF4-FFF2-40B4-BE49-F238E27FC236}">
                <a16:creationId xmlns:a16="http://schemas.microsoft.com/office/drawing/2014/main" id="{3A31AA86-51CA-5C05-0E07-2F51DFA3D3B5}"/>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KEY DEFINITIONS</a:t>
            </a:r>
            <a:endParaRPr lang="en-US" cap="none" dirty="0">
              <a:solidFill>
                <a:schemeClr val="tx1"/>
              </a:solidFill>
            </a:endParaRPr>
          </a:p>
        </p:txBody>
      </p:sp>
    </p:spTree>
    <p:extLst>
      <p:ext uri="{BB962C8B-B14F-4D97-AF65-F5344CB8AC3E}">
        <p14:creationId xmlns:p14="http://schemas.microsoft.com/office/powerpoint/2010/main" val="1787524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726EB-52C6-E8C3-16A7-5E9CB0034E9B}"/>
              </a:ext>
            </a:extLst>
          </p:cNvPr>
          <p:cNvSpPr>
            <a:spLocks noGrp="1"/>
          </p:cNvSpPr>
          <p:nvPr>
            <p:ph idx="1"/>
          </p:nvPr>
        </p:nvSpPr>
        <p:spPr>
          <a:xfrm>
            <a:off x="685330" y="2121933"/>
            <a:ext cx="7773339" cy="3424107"/>
          </a:xfrm>
        </p:spPr>
        <p:txBody>
          <a:bodyPr>
            <a:normAutofit lnSpcReduction="10000"/>
          </a:bodyPr>
          <a:lstStyle/>
          <a:p>
            <a:pPr marL="0" marR="0" lvl="0" indent="0" algn="l" defTabSz="914400" rtl="0" eaLnBrk="1" fontAlgn="auto" latinLnBrk="0" hangingPunct="1">
              <a:lnSpc>
                <a:spcPct val="100000"/>
              </a:lnSpc>
              <a:spcBef>
                <a:spcPts val="700"/>
              </a:spcBef>
              <a:spcAft>
                <a:spcPts val="0"/>
              </a:spcAft>
              <a:buClr>
                <a:srgbClr val="44697D"/>
              </a:buClr>
              <a:buSzPct val="60000"/>
              <a:buFont typeface="Wingdings"/>
              <a:buNone/>
              <a:tabLst/>
              <a:defRPr/>
            </a:pPr>
            <a:r>
              <a:rPr kumimoji="0" lang="en-US" b="1" i="0" u="none" strike="noStrike" kern="1200" cap="none" spc="0" normalizeH="0" baseline="0" noProof="0" dirty="0">
                <a:ln>
                  <a:noFill/>
                </a:ln>
                <a:solidFill>
                  <a:prstClr val="black"/>
                </a:solidFill>
                <a:effectLst/>
                <a:uLnTx/>
                <a:uFillTx/>
                <a:latin typeface="Calibri"/>
                <a:ea typeface="+mn-ea"/>
                <a:cs typeface="+mn-cs"/>
              </a:rPr>
              <a:t>RELATED ENTITIES - </a:t>
            </a:r>
            <a:r>
              <a:rPr kumimoji="0" lang="en-US" b="0" i="0" u="none" strike="noStrike" kern="1200" cap="none" spc="0" normalizeH="0" baseline="0" noProof="0" dirty="0">
                <a:ln>
                  <a:noFill/>
                </a:ln>
                <a:solidFill>
                  <a:prstClr val="black"/>
                </a:solidFill>
                <a:effectLst/>
                <a:uLnTx/>
                <a:uFillTx/>
                <a:latin typeface="Calibri"/>
                <a:ea typeface="+mn-ea"/>
                <a:cs typeface="+mn-cs"/>
              </a:rPr>
              <a:t>The term "Related Entities" shall mean units of the municipality which are not regarded by law as corporate bodies separate and distinct from the municipality, but which may nonetheless retain authority pursuant to Federal, State or local law to manage their own affairs independent of the municipality's governing authority.</a:t>
            </a:r>
          </a:p>
          <a:p>
            <a:pPr marL="0" indent="0">
              <a:buNone/>
            </a:pPr>
            <a:endParaRPr lang="en-US" dirty="0"/>
          </a:p>
        </p:txBody>
      </p:sp>
      <p:sp>
        <p:nvSpPr>
          <p:cNvPr id="3" name="Title 2">
            <a:extLst>
              <a:ext uri="{FF2B5EF4-FFF2-40B4-BE49-F238E27FC236}">
                <a16:creationId xmlns:a16="http://schemas.microsoft.com/office/drawing/2014/main" id="{B1B72BCD-54EF-1A9B-F6A3-CDBD35ECB5D8}"/>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tx1"/>
                </a:solidFill>
                <a:effectLst/>
                <a:uLnTx/>
                <a:uFillTx/>
                <a:latin typeface="Calibri"/>
                <a:ea typeface="+mj-ea"/>
                <a:cs typeface="+mj-cs"/>
              </a:rPr>
              <a:t>KEY DEFINITIONS</a:t>
            </a:r>
            <a:endParaRPr lang="en-US" cap="none" dirty="0">
              <a:solidFill>
                <a:schemeClr val="tx1"/>
              </a:solidFill>
            </a:endParaRPr>
          </a:p>
        </p:txBody>
      </p:sp>
    </p:spTree>
    <p:extLst>
      <p:ext uri="{BB962C8B-B14F-4D97-AF65-F5344CB8AC3E}">
        <p14:creationId xmlns:p14="http://schemas.microsoft.com/office/powerpoint/2010/main" val="277206540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2571</TotalTime>
  <Words>2035</Words>
  <Application>Microsoft Macintosh PowerPoint</Application>
  <PresentationFormat>On-screen Show (4:3)</PresentationFormat>
  <Paragraphs>102</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Century Gothic</vt:lpstr>
      <vt:lpstr>Times New Roman</vt:lpstr>
      <vt:lpstr>Wingdings</vt:lpstr>
      <vt:lpstr>Custom Design</vt:lpstr>
      <vt:lpstr>PowerPoint Presentation</vt:lpstr>
      <vt:lpstr>Who is “The Trust”?</vt:lpstr>
      <vt:lpstr>The Purpose of The Trust</vt:lpstr>
      <vt:lpstr>Eligibility</vt:lpstr>
      <vt:lpstr>INSURANCE CONSIDERATIONS</vt:lpstr>
      <vt:lpstr>GENERAL LIABILITY POLICY</vt:lpstr>
      <vt:lpstr>AGREEMENT E – PUBLIC OFFICIALS’/SCHOOL BOARD LIABILITY</vt:lpstr>
      <vt:lpstr>KEY DEFINITIONS</vt:lpstr>
      <vt:lpstr>KEY DEFINITIONS</vt:lpstr>
      <vt:lpstr>KEY DEFINITIONS</vt:lpstr>
      <vt:lpstr>COMMONLY ENCOUNTERED EXCLUSIONS</vt:lpstr>
      <vt:lpstr>EXCLUSION 1</vt:lpstr>
      <vt:lpstr>EXCLUSION 28</vt:lpstr>
      <vt:lpstr>WHAT IS EXCLUDED…</vt:lpstr>
      <vt:lpstr>WHAT IS EXCLUDED…</vt:lpstr>
      <vt:lpstr>WHAT IS EXCLUDED…</vt:lpstr>
      <vt:lpstr>WHO IS MY LAWYER?</vt:lpstr>
      <vt:lpstr>WHO IS MY LAWYER?</vt:lpstr>
      <vt:lpstr>WHO IS MY LAWYER?</vt:lpstr>
      <vt:lpstr>YOUR WORK IS IMPORTANT!</vt:lpstr>
      <vt:lpstr>STATUTORY PROTECTION</vt:lpstr>
      <vt:lpstr>RECREATIONAL USE STATUTE (CONT.)</vt:lpstr>
      <vt:lpstr>PowerPoint Presentation</vt:lpstr>
      <vt:lpstr>PUBLIC DUTY DOCTRINE</vt:lpstr>
      <vt:lpstr>Risk Management</vt:lpstr>
      <vt:lpstr>Grants and Scholarships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DiBiase</dc:creator>
  <cp:lastModifiedBy>Molly Gaboriault</cp:lastModifiedBy>
  <cp:revision>57</cp:revision>
  <dcterms:created xsi:type="dcterms:W3CDTF">2021-06-02T19:21:52Z</dcterms:created>
  <dcterms:modified xsi:type="dcterms:W3CDTF">2025-05-02T18:38:02Z</dcterms:modified>
</cp:coreProperties>
</file>