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259" r:id="rId3"/>
    <p:sldId id="289" r:id="rId4"/>
    <p:sldId id="261" r:id="rId5"/>
    <p:sldId id="290" r:id="rId6"/>
    <p:sldId id="287" r:id="rId7"/>
    <p:sldId id="273" r:id="rId8"/>
    <p:sldId id="262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Rogers" initials="TR" lastIdx="1" clrIdx="0">
    <p:extLst>
      <p:ext uri="{19B8F6BF-5375-455C-9EA6-DF929625EA0E}">
        <p15:presenceInfo xmlns:p15="http://schemas.microsoft.com/office/powerpoint/2012/main" userId="S::tom@mttrconsulting.com::f9558edf-1936-4ff2-9833-fc14c23667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4CF9446-4C35-4BDF-8D19-EB469B75DB5A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E2E29F9-138D-4396-ABA5-98D8C739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D3F0-FC55-D69C-ABCB-D9552CCD0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ADE341-5B13-A38A-AF29-6BA84C8CC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57A56-20D3-F696-A7C5-E24B7317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6E1-8AFA-444D-A490-40CCF649F9EC}" type="datetime1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A125E-FE33-74A3-1B26-D0503452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87FFB-CF35-9B2A-4537-62495C8A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3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5E2E5-2F71-42EF-A337-D742F0542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C001A6-96A9-0319-2B14-78E2DA34B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3EB86-F386-E122-2DB5-BBCDEE3B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63ED-2DAE-488E-B31A-450708A48310}" type="datetime1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6B12D-EE8A-C812-F3C5-790507E4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5920F-28D8-A0C1-54C2-872A1E86E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5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52420-5291-59D8-B356-0781A629A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E0B69E-E2AB-12D7-DDCB-124A9A013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21FE8-C500-D671-A12C-0B2D2F0D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F56C-4D2F-41C7-82D8-C8EF5CD71EB0}" type="datetime1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03E30-080C-8813-8B16-69FD2C0B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2747A-9950-C2C0-5E4D-69FA335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7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3EAA-14D5-7CB8-1389-3398C216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4145-E60B-D2D8-BB88-EE538EAE8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58029-31C2-6B3E-C8DA-2DF434FF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C95D3-AC8A-4B4D-BBF6-620AB3AF78B0}" type="datetime1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18022-9F1A-60D2-4EF4-B6FC3184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D35E1-F765-ED2C-8054-890F96B4C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9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6201A-FE88-43B7-132F-A2F2627CB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6A607-33C9-23C0-BA12-9DA0B77B6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F259B-FB6A-7B06-D344-072E677E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3136-CD37-4EF0-AB3A-0473C903B5CD}" type="datetime1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3BEE1-C152-757F-1670-146988F7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C546C-B104-CD05-DC51-A1B00CC21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1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CC1C-9C42-346F-64D4-189533BCD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ABF03-EC33-51FF-10B9-23E70E58A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E0113-0C19-187F-96B8-850605051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55ABA-9F2F-24D1-0E01-C4B9F7C0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C7BF-A821-42B7-A4BC-9531D2E1C2BA}" type="datetime1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A5008-732A-6535-CEEC-C161D3FC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69FCA-6041-1DDC-F598-963880CC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968C-7B04-527C-1DED-5E057295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32C70-CDEC-46B3-8B8D-30BA328FB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290D0-4DFB-2B55-F533-191F9A5A5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68F0E-2684-0D84-DE97-3BD8DEDD3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155E2-DFE2-40B8-610B-50A3CD197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C55EC-E883-807B-9359-A45F79B0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0D0A-76CA-4379-A15E-47F38B397DD4}" type="datetime1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6A5A9C-4AF2-8336-C5E2-E13C6B2C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0B3C42-D01F-F394-45B5-3D5D6823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5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0028-B247-F743-578C-5000590E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F3582-37FD-B94B-9DA3-5398FC08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011E1-DE88-4095-8D85-4CB534E4EBE9}" type="datetime1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A12F3-2DF0-8315-4A80-4D77B743B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047BD-AAA2-7254-F65C-9AC5FB83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32CE1-0F9D-AF31-677F-EC7BC546B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A34C-B37B-4EFA-8983-CA2E1EBBC10F}" type="datetime1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BFC89-A67A-C8CE-3AE6-00100E96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29FEA-0325-F995-E3B8-4F8CA8F2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7874-9D69-FC3C-ABA9-DED62958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66F8-4926-04A6-ECCD-13C1DA88E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97C4D-F083-7C5F-2E86-CE4593116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6D99B-64C7-7461-49EE-31CF32E9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AD1E-F417-4568-A4F4-F61C36F8D5CD}" type="datetime1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CE5F1-9D5C-FE1C-C2FA-183F2EE0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60CE4-4782-4837-8A31-38B2771E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3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D265-A922-F7F1-29F0-422EC802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858E7-CA45-16F0-5811-E4A1CB8D8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A6340-651C-05D0-8F3D-29A4296D3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4C916-5004-00A3-2203-44573B31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98633-4C6F-498D-A118-0AC52C75D96E}" type="datetime1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901F2-4451-06CF-7F2D-340DCC9F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DCCDA-2025-D64C-4FD0-F4ACC0D1C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5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2105CA-6A60-262C-41F7-12B945E0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8C16F-E743-461A-6A3F-AD5D04290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E1339-3155-4986-0330-0276E904B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362FE-8D9E-4C55-98B5-4E2306A1A55D}" type="datetime1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A3C62-4128-1256-1CBB-C1ED1FE75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FCB34-C9C4-A2F4-FBF6-66B76B3C6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80E7-7DF5-4230-B16F-E3B5B36BE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4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FD2A-65C3-9C93-FC46-5E33CDF3A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637" y="1861137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Public Trust Protections for Municipal Conservation Lands – A Refresher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1607B-F09F-B370-88D3-923068D85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4640"/>
            <a:ext cx="9144000" cy="2854180"/>
          </a:xfrm>
        </p:spPr>
        <p:txBody>
          <a:bodyPr>
            <a:normAutofit/>
          </a:bodyPr>
          <a:lstStyle/>
          <a:p>
            <a:endParaRPr lang="en-US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Municipal Land Trust Symposium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May 5, 2025</a:t>
            </a:r>
          </a:p>
          <a:p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Tom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Rogers, RILTC &amp; formerly Narragansett Land Trust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2726AD-3C37-2112-0AAF-E9B3D9127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73274" cy="172840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368D5-F86C-3F5F-2D65-DF7C64B5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66CDDB-34A9-5ABF-C39F-20F908A4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The Risk: </a:t>
            </a:r>
            <a:r>
              <a:rPr lang="en-US" sz="3600" dirty="0">
                <a:solidFill>
                  <a:srgbClr val="0070C0"/>
                </a:solidFill>
              </a:rPr>
              <a:t>City or </a:t>
            </a:r>
            <a:r>
              <a:rPr lang="en-US" sz="3600" dirty="0"/>
              <a:t>Town Conservation Land May </a:t>
            </a:r>
            <a:r>
              <a:rPr lang="en-US" sz="3600" u="sng" dirty="0"/>
              <a:t>Not Necessarily </a:t>
            </a:r>
            <a:r>
              <a:rPr lang="en-US" sz="3600" dirty="0"/>
              <a:t>Be Conserved Forever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2D479E-2768-F3DB-3592-194BE1F24527}"/>
              </a:ext>
            </a:extLst>
          </p:cNvPr>
          <p:cNvSpPr txBox="1"/>
          <p:nvPr/>
        </p:nvSpPr>
        <p:spPr>
          <a:xfrm>
            <a:off x="1401611" y="1824688"/>
            <a:ext cx="905593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Cities and Towns generally acquire properties which are either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u="sng" dirty="0"/>
              <a:t>Protected by 3</a:t>
            </a:r>
            <a:r>
              <a:rPr lang="en-US" sz="2000" u="sng" baseline="30000" dirty="0"/>
              <a:t>rd</a:t>
            </a:r>
            <a:r>
              <a:rPr lang="en-US" sz="2000" u="sng" dirty="0"/>
              <a:t> party </a:t>
            </a:r>
            <a:r>
              <a:rPr lang="en-US" sz="2000" dirty="0"/>
              <a:t>Conservation Easements held by RIDEM, et al.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 fee purchases with state or federal funds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 fee purchases by private entities such as the Trust for Public Lands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u="sng" dirty="0"/>
              <a:t>Likely NOT protected </a:t>
            </a:r>
            <a:r>
              <a:rPr lang="en-US" sz="2000" dirty="0"/>
              <a:t>by 3</a:t>
            </a:r>
            <a:r>
              <a:rPr lang="en-US" sz="2000" baseline="30000" dirty="0"/>
              <a:t>rd</a:t>
            </a:r>
            <a:r>
              <a:rPr lang="en-US" sz="2000" dirty="0"/>
              <a:t> party Conservation Easements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In-fee purchases by local referendum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Donations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Risk: </a:t>
            </a:r>
            <a:r>
              <a:rPr lang="en-US" sz="2400" u="sng" dirty="0"/>
              <a:t>Without</a:t>
            </a:r>
            <a:r>
              <a:rPr lang="en-US" sz="2400" dirty="0"/>
              <a:t> a 3</a:t>
            </a:r>
            <a:r>
              <a:rPr lang="en-US" sz="2400" baseline="30000" dirty="0"/>
              <a:t>rd</a:t>
            </a:r>
            <a:r>
              <a:rPr lang="en-US" sz="2400" dirty="0"/>
              <a:t> party conservation easement, the property may be only three town council votes or a city council vote away from disaster even if acquired with the intent of being perpetually conserved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611A1-3E83-3291-5954-BCD60082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83C9E-2159-6569-0A38-7476BF72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This is NOT a Theoretical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9AD24-9D32-ACE8-A9D9-E65F5E438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2018, HR7425, An Act Relating to the Smithfield Land Trust, was submitted to disband the chartered Trust and transfer all of its properties to the Town Council</a:t>
            </a:r>
          </a:p>
          <a:p>
            <a:pPr lvl="1"/>
            <a:r>
              <a:rPr lang="en-US" dirty="0"/>
              <a:t>The bill was defeated, but the effort sent a resounding message to the Land Trust Community</a:t>
            </a:r>
          </a:p>
          <a:p>
            <a:r>
              <a:rPr lang="en-US" dirty="0"/>
              <a:t>Perpetual protection of conserved properties became a legislative priority for the RI Land Trust Council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80562-87D3-809B-A388-426E1708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7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E6106-07E6-0572-ECA9-85BCADAF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Solution</a:t>
            </a:r>
            <a:r>
              <a:rPr lang="en-US" dirty="0"/>
              <a:t>: General Assembly Session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D4EFC-5C09-0B8D-04A4-6738E1C32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After several years of work by the RILTC, the General Assembly passed R.I.G.L Title 45, Chapter 36.1, Municipal Public Trust Dedication - </a:t>
            </a:r>
            <a:r>
              <a:rPr lang="en-US" sz="2000" dirty="0"/>
              <a:t>Enacted July 3, 2021</a:t>
            </a:r>
          </a:p>
          <a:p>
            <a:r>
              <a:rPr lang="en-US" sz="2400" dirty="0"/>
              <a:t>Legislative purpose</a:t>
            </a:r>
            <a:r>
              <a:rPr lang="en-US" dirty="0"/>
              <a:t>: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provide a voluntary mechanism for cities and towns to </a:t>
            </a:r>
            <a:r>
              <a:rPr lang="en-US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dedicate public trust land in </a:t>
            </a:r>
            <a:r>
              <a:rPr lang="en-US" sz="20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perpetuity</a:t>
            </a:r>
            <a:r>
              <a:rPr lang="en-US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ensure preservation of the natural environment</a:t>
            </a:r>
          </a:p>
          <a:p>
            <a:r>
              <a:rPr lang="en-US" sz="2400" dirty="0"/>
              <a:t>Power to declare: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Cities and town </a:t>
            </a:r>
            <a:r>
              <a:rPr lang="en-US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may formally dedicate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any conservation property as a public trust land to</a:t>
            </a:r>
            <a:r>
              <a:rPr lang="en-US" sz="2000" dirty="0">
                <a:latin typeface="Times New Roman" panose="02020603050405020304" pitchFamily="18" charset="0"/>
              </a:rPr>
              <a:t> be </a:t>
            </a: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perpetually </a:t>
            </a:r>
            <a:r>
              <a:rPr lang="en-US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protected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from conversion to another use</a:t>
            </a:r>
          </a:p>
          <a:p>
            <a:r>
              <a:rPr lang="en-US" sz="2400" dirty="0"/>
              <a:t>Process to declare: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Cities and towns may formally dedicate as a public trust land through a </a:t>
            </a:r>
            <a:r>
              <a:rPr lang="en-US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approved resolution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 a city or town council. The resolution is recorded in the land evidence records</a:t>
            </a:r>
          </a:p>
          <a:p>
            <a:r>
              <a:rPr lang="en-US" sz="2400" dirty="0"/>
              <a:t>Restrictions: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land shall be </a:t>
            </a: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perpetually</a:t>
            </a:r>
            <a:r>
              <a:rPr lang="en-US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protected from conversion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 a use other than the use for which it was originally obtained. Acceptable uses shall be those that perpetually outdoor recreation, open space, and natural resource conservation.</a:t>
            </a:r>
          </a:p>
          <a:p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34CA3-610E-E69D-C89D-6171BF95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6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DA461-0696-14C6-C8D0-9D7ED94D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But What is the Public Trust?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67F74-EC6C-4E57-2614-A1B49C85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Public Trust Doctrine</a:t>
            </a:r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With roots in English common law, the colony’s 1663 charter, and the RI Constitution 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 some resources are so important the we entrust them to the government to maintain for the people. </a:t>
            </a:r>
          </a:p>
          <a:p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In Rhode Island, public trust is typically related to coastal and estuarine resources – </a:t>
            </a:r>
            <a:r>
              <a:rPr lang="en-US" sz="22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until now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, not used for conservation land</a:t>
            </a:r>
          </a:p>
          <a:p>
            <a:r>
              <a:rPr lang="en-US" sz="2200" dirty="0"/>
              <a:t>Rhode Island is now only the 2</a:t>
            </a:r>
            <a:r>
              <a:rPr lang="en-US" sz="2200" baseline="30000" dirty="0"/>
              <a:t>nd</a:t>
            </a:r>
            <a:r>
              <a:rPr lang="en-US" sz="2200" dirty="0"/>
              <a:t> state in the Union to have this protection of conservation land - after Pennsylvania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D1E83-DD50-CB66-DD65-E64E3B886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3E0E-1C2D-9AA2-2598-3D2FCA954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Successes to-date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267F928-21A5-F202-3889-B84681062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46710"/>
              </p:ext>
            </p:extLst>
          </p:nvPr>
        </p:nvGraphicFramePr>
        <p:xfrm>
          <a:off x="1247956" y="1587260"/>
          <a:ext cx="9696088" cy="454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961">
                  <a:extLst>
                    <a:ext uri="{9D8B030D-6E8A-4147-A177-3AD203B41FA5}">
                      <a16:colId xmlns:a16="http://schemas.microsoft.com/office/drawing/2014/main" val="3414663739"/>
                    </a:ext>
                  </a:extLst>
                </a:gridCol>
                <a:gridCol w="2419709">
                  <a:extLst>
                    <a:ext uri="{9D8B030D-6E8A-4147-A177-3AD203B41FA5}">
                      <a16:colId xmlns:a16="http://schemas.microsoft.com/office/drawing/2014/main" val="1075393553"/>
                    </a:ext>
                  </a:extLst>
                </a:gridCol>
                <a:gridCol w="2419709">
                  <a:extLst>
                    <a:ext uri="{9D8B030D-6E8A-4147-A177-3AD203B41FA5}">
                      <a16:colId xmlns:a16="http://schemas.microsoft.com/office/drawing/2014/main" val="3343866448"/>
                    </a:ext>
                  </a:extLst>
                </a:gridCol>
                <a:gridCol w="2419709">
                  <a:extLst>
                    <a:ext uri="{9D8B030D-6E8A-4147-A177-3AD203B41FA5}">
                      <a16:colId xmlns:a16="http://schemas.microsoft.com/office/drawing/2014/main" val="4278593869"/>
                    </a:ext>
                  </a:extLst>
                </a:gridCol>
              </a:tblGrid>
              <a:tr h="505792">
                <a:tc>
                  <a:txBody>
                    <a:bodyPr/>
                    <a:lstStyle/>
                    <a:p>
                      <a:r>
                        <a:rPr lang="en-US" dirty="0"/>
                        <a:t>City or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Protected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332465"/>
                  </a:ext>
                </a:extLst>
              </a:tr>
              <a:tr h="505792">
                <a:tc>
                  <a:txBody>
                    <a:bodyPr/>
                    <a:lstStyle/>
                    <a:p>
                      <a:r>
                        <a:rPr lang="en-US" dirty="0"/>
                        <a:t>Narragansett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21,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 parcels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38646"/>
                  </a:ext>
                </a:extLst>
              </a:tr>
              <a:tr h="505792">
                <a:tc>
                  <a:txBody>
                    <a:bodyPr/>
                    <a:lstStyle/>
                    <a:p>
                      <a:r>
                        <a:rPr lang="en-US" dirty="0"/>
                        <a:t>Warwick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</a:t>
                      </a:r>
                    </a:p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19, 2022</a:t>
                      </a:r>
                    </a:p>
                    <a:p>
                      <a:r>
                        <a:rPr lang="en-US" dirty="0"/>
                        <a:t>November 21,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Dawley Farm</a:t>
                      </a:r>
                    </a:p>
                    <a:p>
                      <a:r>
                        <a:rPr lang="en-US" dirty="0" err="1"/>
                        <a:t>Chepiwanoxet</a:t>
                      </a:r>
                      <a:r>
                        <a:rPr lang="en-US" dirty="0"/>
                        <a:t>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608861"/>
                  </a:ext>
                </a:extLst>
              </a:tr>
              <a:tr h="873011">
                <a:tc>
                  <a:txBody>
                    <a:bodyPr/>
                    <a:lstStyle/>
                    <a:p>
                      <a:r>
                        <a:rPr lang="en-US" dirty="0"/>
                        <a:t>North Smithfield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5,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Cedar Swamp Conservation 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526836"/>
                  </a:ext>
                </a:extLst>
              </a:tr>
              <a:tr h="505792">
                <a:tc>
                  <a:txBody>
                    <a:bodyPr/>
                    <a:lstStyle/>
                    <a:p>
                      <a:r>
                        <a:rPr lang="en-US" dirty="0"/>
                        <a:t>Smithfield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2,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 parcels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367032"/>
                  </a:ext>
                </a:extLst>
              </a:tr>
              <a:tr h="252896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Several towns in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270245"/>
                  </a:ext>
                </a:extLst>
              </a:tr>
              <a:tr h="2528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Your City or Town Next?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22487"/>
                  </a:ext>
                </a:extLst>
              </a:tr>
              <a:tr h="505792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24371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34E9C-C977-A11F-3FC3-5D212CD6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5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0B29D-E91C-152D-BC45-8D8DE80B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7C3AD-89B3-F708-47C0-70848D8C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Compile the list of municipally-owned conservation parcels to protect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Discuss goals and direction with City or Town staff, Council, et 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Refine the list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Research parcels in Land Evidence Records and comprehensive plans</a:t>
            </a:r>
          </a:p>
          <a:p>
            <a:pPr lvl="1"/>
            <a:r>
              <a:rPr lang="en-US" dirty="0"/>
              <a:t>Acquire copy of document conveying ownership to the City or Town</a:t>
            </a:r>
          </a:p>
          <a:p>
            <a:pPr lvl="1"/>
            <a:r>
              <a:rPr lang="en-US" dirty="0"/>
              <a:t>Check with Town or City Planner for property </a:t>
            </a:r>
            <a:r>
              <a:rPr lang="en-US" u="sng" dirty="0"/>
              <a:t>not</a:t>
            </a:r>
            <a:r>
              <a:rPr lang="en-US" dirty="0"/>
              <a:t> acquired for conservation, such as for affordable housing</a:t>
            </a:r>
          </a:p>
          <a:p>
            <a:pPr lvl="1"/>
            <a:r>
              <a:rPr lang="en-US" dirty="0"/>
              <a:t>Remove those parcels with existing conservation easements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Compile legal descriptions for parcels to protect (“Metes &amp; bounds”)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the Town or City Council Resolution with attached legal descriptions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Obtain Town or City Council approval of the Resolution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Record the Resolution in Land Evidence Records</a:t>
            </a:r>
          </a:p>
          <a:p>
            <a:pPr marL="914400" lvl="2" indent="0">
              <a:buNone/>
            </a:pPr>
            <a:r>
              <a:rPr lang="en-US" dirty="0"/>
              <a:t>Update tax assessor website for each parcel with recorded book and page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E949C-9C50-B835-C4DB-68AAE7F8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7D6CD-D70D-69A1-B551-60D22196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960CC-3A94-BEE8-66A7-38C5DE2ED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Cities and Towns now have the means to </a:t>
            </a:r>
            <a:r>
              <a:rPr lang="en-US" u="sng" dirty="0">
                <a:solidFill>
                  <a:srgbClr val="FF0000"/>
                </a:solidFill>
              </a:rPr>
              <a:t>perpetually</a:t>
            </a:r>
            <a:r>
              <a:rPr lang="en-US" dirty="0"/>
              <a:t> protect municipally-owned conservation land:</a:t>
            </a:r>
          </a:p>
          <a:p>
            <a:pPr lvl="1"/>
            <a:r>
              <a:rPr lang="en-US" dirty="0"/>
              <a:t>Public Trust Declarations under R.I.G.L 45-36.1-1</a:t>
            </a:r>
          </a:p>
          <a:p>
            <a:r>
              <a:rPr lang="en-US" dirty="0"/>
              <a:t>This protection can be accomplished through a city or town council resolution which is then recorded in the city or town’s land evidence records</a:t>
            </a:r>
          </a:p>
          <a:p>
            <a:r>
              <a:rPr lang="en-US" dirty="0"/>
              <a:t>This protection should not be added on top of existing conservation easements</a:t>
            </a:r>
          </a:p>
          <a:p>
            <a:pPr lvl="1"/>
            <a:r>
              <a:rPr lang="en-US" dirty="0"/>
              <a:t>Do not want conflicting documents</a:t>
            </a:r>
          </a:p>
          <a:p>
            <a:pPr lvl="1"/>
            <a:r>
              <a:rPr lang="en-US" dirty="0"/>
              <a:t>Existing conservation easement are likely adequate</a:t>
            </a:r>
          </a:p>
          <a:p>
            <a:r>
              <a:rPr lang="en-US" dirty="0">
                <a:solidFill>
                  <a:srgbClr val="FF0000"/>
                </a:solidFill>
              </a:rPr>
              <a:t>The RILTC is here to help!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4D59A-AD67-8639-A500-9857B0530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80E7-7DF5-4230-B16F-E3B5B36BE5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99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7954</TotalTime>
  <Words>749</Words>
  <Application>Microsoft Office PowerPoint</Application>
  <PresentationFormat>Widescreen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 Public Trust Protections for Municipal Conservation Lands – A Refresher</vt:lpstr>
      <vt:lpstr>The Risk: City or Town Conservation Land May Not Necessarily Be Conserved Forever</vt:lpstr>
      <vt:lpstr>This is NOT a Theoretical Risk</vt:lpstr>
      <vt:lpstr>The Solution: General Assembly Session 2021</vt:lpstr>
      <vt:lpstr>But What is the Public Trust?</vt:lpstr>
      <vt:lpstr>Successes to-date</vt:lpstr>
      <vt:lpstr>The Process</vt:lpstr>
      <vt:lpstr>In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Rogers</dc:creator>
  <cp:lastModifiedBy>Kate Sayles</cp:lastModifiedBy>
  <cp:revision>27</cp:revision>
  <cp:lastPrinted>2025-05-01T14:27:29Z</cp:lastPrinted>
  <dcterms:created xsi:type="dcterms:W3CDTF">2022-06-27T20:11:33Z</dcterms:created>
  <dcterms:modified xsi:type="dcterms:W3CDTF">2025-05-01T15:14:39Z</dcterms:modified>
</cp:coreProperties>
</file>