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4" r:id="rId18"/>
    <p:sldId id="271" r:id="rId19"/>
    <p:sldId id="272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08BEF2-A5C4-4C04-818F-603A48494393}">
  <a:tblStyle styleId="{8D08BEF2-A5C4-4C04-818F-603A484943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cb12c01e96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cb12c01e96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95c61ec6c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95c61ec6c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95c61ec6c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95c61ec6c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Feel free to change anything that I added. I could not find a photo that would scale to the exact dimensions of you photo. We can try resizing my photo. -Heather </a:t>
            </a: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058d888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d058d888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 of BRC Program: Volunteer Picture (West River)</a:t>
            </a: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00d7761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can mention why we need this map (goal in the Blackstone Needs Assessment Report, share data with universities, residents, municipalities)  Example of 604 b project using the data to develop a watershed based plan</a:t>
            </a:r>
            <a:endParaRPr/>
          </a:p>
        </p:txBody>
      </p:sp>
      <p:sp>
        <p:nvSpPr>
          <p:cNvPr id="162" name="Google Shape;162;g3d00d7761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95c61ec6c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95c61ec6c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-1" y="-1"/>
            <a:ext cx="12191995" cy="45720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>
            <a:spLocks noGrp="1"/>
          </p:cNvSpPr>
          <p:nvPr>
            <p:ph type="pic" idx="2"/>
          </p:nvPr>
        </p:nvSpPr>
        <p:spPr>
          <a:xfrm>
            <a:off x="1" y="0"/>
            <a:ext cx="12191992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  <a:defRPr sz="5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91919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l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2"/>
          <p:cNvSpPr txBox="1">
            <a:spLocks noGrp="1"/>
          </p:cNvSpPr>
          <p:nvPr>
            <p:ph type="body" idx="3"/>
          </p:nvPr>
        </p:nvSpPr>
        <p:spPr>
          <a:xfrm>
            <a:off x="0" y="4297363"/>
            <a:ext cx="1219198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0480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Char char=" "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>
            <a:spLocks noGrp="1"/>
          </p:cNvSpPr>
          <p:nvPr>
            <p:ph type="pic" idx="4"/>
          </p:nvPr>
        </p:nvSpPr>
        <p:spPr>
          <a:xfrm>
            <a:off x="182880" y="182563"/>
            <a:ext cx="808038" cy="88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1024128" y="22303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 rot="5400000">
            <a:off x="3664294" y="-697066"/>
            <a:ext cx="4439739" cy="972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2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024128" y="1943100"/>
            <a:ext cx="9720071" cy="436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1024128" y="22303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>
            <a:spLocks noGrp="1"/>
          </p:cNvSpPr>
          <p:nvPr>
            <p:ph type="pic" idx="2"/>
          </p:nvPr>
        </p:nvSpPr>
        <p:spPr>
          <a:xfrm>
            <a:off x="-4" y="-1"/>
            <a:ext cx="12191992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9191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" name="Google Shape;40;p4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4"/>
          <p:cNvSpPr txBox="1">
            <a:spLocks noGrp="1"/>
          </p:cNvSpPr>
          <p:nvPr>
            <p:ph type="body" idx="3"/>
          </p:nvPr>
        </p:nvSpPr>
        <p:spPr>
          <a:xfrm>
            <a:off x="0" y="4297362"/>
            <a:ext cx="1219199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0480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Char char=" "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>
            <a:spLocks noGrp="1"/>
          </p:cNvSpPr>
          <p:nvPr>
            <p:ph type="pic" idx="4"/>
          </p:nvPr>
        </p:nvSpPr>
        <p:spPr>
          <a:xfrm>
            <a:off x="182880" y="182563"/>
            <a:ext cx="808038" cy="88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024128" y="1943100"/>
            <a:ext cx="4754880" cy="436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5989320" y="1943100"/>
            <a:ext cx="4754880" cy="436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024128" y="22303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1024128" y="1940705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rgbClr val="03334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1024128" y="2857500"/>
            <a:ext cx="4754880" cy="345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5989320" y="1940705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rgbClr val="03334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4"/>
          </p:nvPr>
        </p:nvSpPr>
        <p:spPr>
          <a:xfrm>
            <a:off x="5989320" y="2857500"/>
            <a:ext cx="4754880" cy="3451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1024128" y="22303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024128" y="22303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1024128" y="231448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Trebuchet M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5715000" y="231448"/>
            <a:ext cx="5678424" cy="577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🢝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🢝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🢝"/>
              <a:defRPr sz="1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1024128" y="2057400"/>
            <a:ext cx="438912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>
            <a:off x="0" y="-1"/>
            <a:ext cx="12188952" cy="4572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  <a:ln w="15875" cap="flat" cmpd="sng">
            <a:solidFill>
              <a:srgbClr val="095A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-3047" y="-1"/>
            <a:ext cx="12188952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9191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3" name="Google Shape;83;p1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84;p10"/>
          <p:cNvSpPr txBox="1">
            <a:spLocks noGrp="1"/>
          </p:cNvSpPr>
          <p:nvPr>
            <p:ph type="body" idx="3"/>
          </p:nvPr>
        </p:nvSpPr>
        <p:spPr>
          <a:xfrm>
            <a:off x="-6094" y="4297362"/>
            <a:ext cx="121919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0480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Char char=" "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4"/>
          </p:nvPr>
        </p:nvSpPr>
        <p:spPr>
          <a:xfrm>
            <a:off x="182880" y="182563"/>
            <a:ext cx="808038" cy="889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400800"/>
            <a:ext cx="12191997" cy="6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6470704"/>
            <a:ext cx="12192000" cy="387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24128" y="22303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  <a:defRPr sz="50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24128" y="1943100"/>
            <a:ext cx="9720071" cy="4439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 rot="10800000">
            <a:off x="762000" y="485267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Google Shape;14;p1" descr="NBEP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562486" y="5742644"/>
            <a:ext cx="497028" cy="5417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bep.shinyapps.io/wqdashboar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BEP/WQdashboar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sorlien@nbep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bep.shinyapps.io/wqdashboard" TargetMode="External"/><Relationship Id="rId4" Type="http://schemas.openxmlformats.org/officeDocument/2006/relationships/hyperlink" Target="https://www.github.com/nbep/wqdashboard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Calibri"/>
              <a:buNone/>
            </a:pPr>
            <a:r>
              <a:rPr lang="en-US" sz="4800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WQDASHBOARD</a:t>
            </a:r>
            <a:br>
              <a:rPr lang="en-US" sz="4800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MAKING WATER QUALITY DATA ACCESSIBLE TO THE PUBLIC</a:t>
            </a:r>
            <a:endParaRPr sz="4800" dirty="0">
              <a:latin typeface="Trebuchet MS" panose="020B0603020202020204" pitchFamily="34" charset="0"/>
            </a:endParaRPr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Mariel Sorlien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Alicia Schaffner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Heather Parry</a:t>
            </a:r>
            <a:endParaRPr dirty="0"/>
          </a:p>
        </p:txBody>
      </p:sp>
      <p:pic>
        <p:nvPicPr>
          <p:cNvPr id="103" name="Google Shape;103;p13" descr="Children playing in the water by a beach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68" b="21868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5239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Photo by Ayla Fox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dirty="0"/>
              <a:t>DEMO: WQDASHBOARD</a:t>
            </a:r>
            <a:endParaRPr dirty="0"/>
          </a:p>
        </p:txBody>
      </p:sp>
      <p:pic>
        <p:nvPicPr>
          <p:cNvPr id="188" name="Google Shape;188;p22" descr="People fishing in the river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70" b="21865"/>
          <a:stretch/>
        </p:blipFill>
        <p:spPr>
          <a:xfrm>
            <a:off x="-4" y="-1"/>
            <a:ext cx="12191995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3"/>
          </p:nvPr>
        </p:nvSpPr>
        <p:spPr>
          <a:xfrm>
            <a:off x="0" y="4297362"/>
            <a:ext cx="1219199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5239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Photo by Ayla Fox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7B9E2-0D88-42B7-8D9B-D29C56B9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LINK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A5EE3-9A4E-4955-940D-A8BAB91D3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Trebuchet MS" panose="020B0603020202020204" pitchFamily="34" charset="0"/>
                <a:hlinkClick r:id="rId2"/>
              </a:rPr>
              <a:t>https://nbep.shinyapps.io/wqdashboard</a:t>
            </a:r>
            <a:endParaRPr lang="en-US" sz="2400" dirty="0">
              <a:latin typeface="Trebuchet MS" panose="020B0603020202020204" pitchFamily="34" charset="0"/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9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dirty="0"/>
              <a:t>TOOLS</a:t>
            </a:r>
            <a:endParaRPr dirty="0"/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en-US" b="1" dirty="0"/>
              <a:t>Mandatory</a:t>
            </a:r>
            <a:endParaRPr b="1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en-US" dirty="0"/>
              <a:t>R		</a:t>
            </a:r>
            <a:r>
              <a:rPr lang="en-US" dirty="0">
                <a:solidFill>
                  <a:schemeClr val="accent1"/>
                </a:solidFill>
              </a:rPr>
              <a:t>https://cran.rstudio.com/</a:t>
            </a:r>
            <a:endParaRPr dirty="0">
              <a:solidFill>
                <a:schemeClr val="accent1"/>
              </a:solidFill>
            </a:endParaRPr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en-US" dirty="0"/>
              <a:t>RStudio	</a:t>
            </a:r>
            <a:r>
              <a:rPr lang="en-US" dirty="0">
                <a:solidFill>
                  <a:schemeClr val="accent1"/>
                </a:solidFill>
              </a:rPr>
              <a:t>https://posit.co/download/rstudio-desktop/</a:t>
            </a:r>
            <a:endParaRPr dirty="0">
              <a:solidFill>
                <a:schemeClr val="accent1"/>
              </a:solidFill>
            </a:endParaRPr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en-US" b="1" dirty="0"/>
              <a:t>Optional</a:t>
            </a:r>
            <a:endParaRPr b="1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en-US" dirty="0"/>
              <a:t>GitHub</a:t>
            </a:r>
            <a:r>
              <a:rPr lang="en-US" b="1" dirty="0"/>
              <a:t>	</a:t>
            </a:r>
            <a:r>
              <a:rPr lang="en-US" dirty="0">
                <a:solidFill>
                  <a:schemeClr val="accent1"/>
                </a:solidFill>
              </a:rPr>
              <a:t>https://github.com/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1024125" y="4919300"/>
            <a:ext cx="9720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You do not need to know how to code!</a:t>
            </a:r>
            <a:endParaRPr sz="3100" b="1" dirty="0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1024128" y="22303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sz="4600" dirty="0"/>
              <a:t>STEP 1: DOWNLOAD WQDASHBOARD</a:t>
            </a:r>
            <a:endParaRPr sz="4600" dirty="0"/>
          </a:p>
        </p:txBody>
      </p:sp>
      <p:sp>
        <p:nvSpPr>
          <p:cNvPr id="203" name="Google Shape;203;p24"/>
          <p:cNvSpPr txBox="1">
            <a:spLocks noGrp="1"/>
          </p:cNvSpPr>
          <p:nvPr>
            <p:ph type="body" idx="1"/>
          </p:nvPr>
        </p:nvSpPr>
        <p:spPr>
          <a:xfrm>
            <a:off x="1024125" y="1943100"/>
            <a:ext cx="5923500" cy="4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Download code here: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https://github.com/NBEP/WQdashboard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b="1" dirty="0"/>
              <a:t>Option 1</a:t>
            </a:r>
            <a:endParaRPr b="1"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Create a repository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Requires GitHub account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Provides version control, easier collaboration/troubleshooting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b="1" dirty="0"/>
              <a:t>Option 2</a:t>
            </a:r>
            <a:endParaRPr b="1"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Download ZIP file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Does not require GitHub account</a:t>
            </a:r>
            <a:endParaRPr dirty="0"/>
          </a:p>
        </p:txBody>
      </p:sp>
      <p:pic>
        <p:nvPicPr>
          <p:cNvPr id="205" name="Google Shape;205;p24" descr="GitHub screenshot. Select button, Use this template, select option, Create a new repository."/>
          <p:cNvPicPr preferRelativeResize="0"/>
          <p:nvPr/>
        </p:nvPicPr>
        <p:blipFill rotWithShape="1">
          <a:blip r:embed="rId4">
            <a:alphaModFix/>
          </a:blip>
          <a:srcRect b="22565"/>
          <a:stretch/>
        </p:blipFill>
        <p:spPr>
          <a:xfrm>
            <a:off x="7953375" y="1943097"/>
            <a:ext cx="2790825" cy="10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 descr="GitHub screenshot. Select button, Code, select option, Local, select option, Download Zip."/>
          <p:cNvPicPr preferRelativeResize="0"/>
          <p:nvPr/>
        </p:nvPicPr>
        <p:blipFill rotWithShape="1">
          <a:blip r:embed="rId5">
            <a:alphaModFix/>
          </a:blip>
          <a:srcRect l="7817"/>
          <a:stretch/>
        </p:blipFill>
        <p:spPr>
          <a:xfrm>
            <a:off x="6858000" y="3110750"/>
            <a:ext cx="3886200" cy="31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1024128" y="22303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dirty="0"/>
              <a:t>STEP 2: UPLOAD DATA</a:t>
            </a:r>
            <a:endParaRPr dirty="0"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1024128" y="1943100"/>
            <a:ext cx="4755000" cy="4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en-US" b="1" dirty="0"/>
              <a:t>Mandatory Files</a:t>
            </a:r>
            <a:endParaRPr b="1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en-US" dirty="0"/>
              <a:t>1. Site metadata</a:t>
            </a:r>
            <a:endParaRPr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en-US" dirty="0"/>
              <a:t>2. Results data</a:t>
            </a:r>
            <a:endParaRPr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en-US" b="1" dirty="0"/>
              <a:t>Optional Files</a:t>
            </a:r>
            <a:endParaRPr b="1"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en-US" dirty="0"/>
              <a:t>1. Threshold metadata</a:t>
            </a:r>
            <a:endParaRPr dirty="0"/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2"/>
          </p:nvPr>
        </p:nvSpPr>
        <p:spPr>
          <a:xfrm>
            <a:off x="5989320" y="1943100"/>
            <a:ext cx="4755000" cy="4366200"/>
          </a:xfrm>
          <a:prstGeom prst="rect">
            <a:avLst/>
          </a:prstGeom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l" rtl="0"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en-US" b="1" dirty="0"/>
              <a:t>Accepted Formats</a:t>
            </a:r>
            <a:endParaRPr b="1" dirty="0"/>
          </a:p>
          <a:p>
            <a:pPr marL="91440" lvl="0" indent="-139700" algn="l" rtl="0"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en-US" dirty="0" err="1"/>
              <a:t>WQdashboard</a:t>
            </a:r>
            <a:endParaRPr dirty="0"/>
          </a:p>
          <a:p>
            <a:pPr marL="91440" lvl="0" indent="-139700" algn="l" rtl="0"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en-US" dirty="0" err="1"/>
              <a:t>MassWateR</a:t>
            </a:r>
            <a:endParaRPr dirty="0"/>
          </a:p>
          <a:p>
            <a:pPr marL="91440" lvl="0" indent="-139700" algn="l" rtl="0"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en-US" dirty="0"/>
              <a:t>W</a:t>
            </a:r>
            <a:r>
              <a:rPr lang="en-US" dirty="0">
                <a:solidFill>
                  <a:srgbClr val="191919"/>
                </a:solidFill>
              </a:rPr>
              <a:t>QX</a:t>
            </a:r>
            <a:endParaRPr dirty="0">
              <a:solidFill>
                <a:srgbClr val="191919"/>
              </a:solidFill>
            </a:endParaRPr>
          </a:p>
          <a:p>
            <a:pPr marL="91440" lvl="0" indent="-139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 "/>
            </a:pPr>
            <a:r>
              <a:rPr lang="en-US" dirty="0">
                <a:solidFill>
                  <a:schemeClr val="accent1"/>
                </a:solidFill>
              </a:rPr>
              <a:t>RI DEM</a:t>
            </a:r>
            <a:endParaRPr dirty="0">
              <a:solidFill>
                <a:schemeClr val="accent1"/>
              </a:solidFill>
            </a:endParaRPr>
          </a:p>
          <a:p>
            <a:pPr marL="91440" lvl="0" indent="-1397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 "/>
            </a:pPr>
            <a:r>
              <a:rPr lang="en-US" dirty="0">
                <a:solidFill>
                  <a:schemeClr val="accent1"/>
                </a:solidFill>
              </a:rPr>
              <a:t>URI Watershed Watch</a:t>
            </a:r>
            <a:endParaRPr dirty="0">
              <a:solidFill>
                <a:schemeClr val="accent1"/>
              </a:solidFill>
            </a:endParaRPr>
          </a:p>
          <a:p>
            <a:pPr marL="91440" lvl="0" indent="-1397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Char char=" "/>
            </a:pPr>
            <a:r>
              <a:rPr lang="en-US" dirty="0">
                <a:solidFill>
                  <a:srgbClr val="191919"/>
                </a:solidFill>
              </a:rPr>
              <a:t>Blackstone River Coalition</a:t>
            </a:r>
            <a:endParaRPr dirty="0">
              <a:solidFill>
                <a:srgbClr val="191919"/>
              </a:solidFill>
            </a:endParaRPr>
          </a:p>
          <a:p>
            <a:pPr marL="91440" lvl="0" indent="-1397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Char char=" "/>
            </a:pPr>
            <a:r>
              <a:rPr lang="en-US" dirty="0">
                <a:solidFill>
                  <a:srgbClr val="191919"/>
                </a:solidFill>
              </a:rPr>
              <a:t>Friends of Casco Bay</a:t>
            </a:r>
            <a:endParaRPr dirty="0">
              <a:solidFill>
                <a:srgbClr val="191919"/>
              </a:solidFill>
            </a:endParaRPr>
          </a:p>
          <a:p>
            <a:pPr marL="91440" lvl="0" indent="-1397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Char char=" "/>
            </a:pPr>
            <a:r>
              <a:rPr lang="en-US" dirty="0">
                <a:solidFill>
                  <a:srgbClr val="191919"/>
                </a:solidFill>
              </a:rPr>
              <a:t>Maine DEP</a:t>
            </a:r>
            <a:endParaRPr dirty="0">
              <a:solidFill>
                <a:srgbClr val="191919"/>
              </a:solidFill>
            </a:endParaRPr>
          </a:p>
          <a:p>
            <a:pPr marL="91440" lvl="0" indent="-13970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2200"/>
              <a:buChar char=" "/>
            </a:pPr>
            <a:r>
              <a:rPr lang="en-US" dirty="0">
                <a:solidFill>
                  <a:srgbClr val="191919"/>
                </a:solidFill>
              </a:rPr>
              <a:t>Custom Format (see next slide)</a:t>
            </a:r>
            <a:endParaRPr dirty="0">
              <a:solidFill>
                <a:srgbClr val="191919"/>
              </a:solidFill>
            </a:endParaRP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14" name="Google Shape;214;p25"/>
          <p:cNvSpPr txBox="1"/>
          <p:nvPr/>
        </p:nvSpPr>
        <p:spPr>
          <a:xfrm>
            <a:off x="1024153" y="5399053"/>
            <a:ext cx="97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WQdashboard</a:t>
            </a:r>
            <a:r>
              <a:rPr lang="en-US" sz="1800" b="0" i="0" u="none" strike="noStrike" cap="none" dirty="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 will check for </a:t>
            </a:r>
            <a:r>
              <a:rPr lang="en-US" sz="1800" b="1" dirty="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formatting </a:t>
            </a:r>
            <a:r>
              <a:rPr lang="en-US" sz="1800" dirty="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errors but not </a:t>
            </a:r>
            <a:r>
              <a:rPr lang="en-US" sz="1800" b="1" dirty="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data </a:t>
            </a:r>
            <a:r>
              <a:rPr lang="en-US" sz="1800" dirty="0">
                <a:solidFill>
                  <a:srgbClr val="980000"/>
                </a:solidFill>
                <a:latin typeface="Roboto"/>
                <a:ea typeface="Roboto"/>
                <a:cs typeface="Roboto"/>
                <a:sym typeface="Roboto"/>
              </a:rPr>
              <a:t>errors</a:t>
            </a:r>
            <a:endParaRPr dirty="0">
              <a:solidFill>
                <a:srgbClr val="980000"/>
              </a:solidFill>
            </a:endParaRPr>
          </a:p>
        </p:txBody>
      </p:sp>
      <p:sp>
        <p:nvSpPr>
          <p:cNvPr id="215" name="Google Shape;215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72926" y="3257863"/>
            <a:ext cx="205500" cy="195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FE2F3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72926" y="3533463"/>
            <a:ext cx="205500" cy="195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FE2F3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1024128" y="232971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dirty="0"/>
              <a:t>STEP 2: UPLOAD DATA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22" name="Google Shape;222;p26"/>
          <p:cNvSpPr txBox="1">
            <a:spLocks noGrp="1"/>
          </p:cNvSpPr>
          <p:nvPr>
            <p:ph type="body" idx="1"/>
          </p:nvPr>
        </p:nvSpPr>
        <p:spPr>
          <a:xfrm>
            <a:off x="1024128" y="1933161"/>
            <a:ext cx="4755000" cy="4366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 err="1"/>
              <a:t>WQdashboard</a:t>
            </a:r>
            <a:r>
              <a:rPr lang="en-US" dirty="0"/>
              <a:t> has built in tools to include data from unsupported (</a:t>
            </a:r>
            <a:r>
              <a:rPr lang="en-US" dirty="0" err="1"/>
              <a:t>eg</a:t>
            </a:r>
            <a:r>
              <a:rPr lang="en-US" dirty="0"/>
              <a:t> “custom”) formats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Requirements</a:t>
            </a:r>
            <a:endParaRPr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Data must be </a:t>
            </a:r>
            <a:r>
              <a:rPr lang="en-US" b="1" dirty="0"/>
              <a:t>long </a:t>
            </a:r>
            <a:r>
              <a:rPr lang="en-US" dirty="0"/>
              <a:t>(1 parameter per row), not </a:t>
            </a:r>
            <a:r>
              <a:rPr lang="en-US" b="1" dirty="0"/>
              <a:t>wide </a:t>
            </a:r>
            <a:r>
              <a:rPr lang="en-US" dirty="0"/>
              <a:t>(1 parameter per column)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dirty="0"/>
              <a:t>Need to fill out 2-6 lookup tables with column and variable names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Easy to edit CSV files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dirty="0"/>
              <a:t>Only needs to be done once!</a:t>
            </a:r>
            <a:endParaRPr dirty="0"/>
          </a:p>
        </p:txBody>
      </p:sp>
      <p:sp>
        <p:nvSpPr>
          <p:cNvPr id="225" name="Google Shape;225;p26"/>
          <p:cNvSpPr txBox="1"/>
          <p:nvPr/>
        </p:nvSpPr>
        <p:spPr>
          <a:xfrm>
            <a:off x="5989325" y="1943100"/>
            <a:ext cx="4755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Long Data</a:t>
            </a:r>
            <a:endParaRPr sz="1600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23" name="Google Shape;223;p26" descr="Example table, long format"/>
          <p:cNvGraphicFramePr/>
          <p:nvPr>
            <p:extLst>
              <p:ext uri="{D42A27DB-BD31-4B8C-83A1-F6EECF244321}">
                <p14:modId xmlns:p14="http://schemas.microsoft.com/office/powerpoint/2010/main" val="2887442470"/>
              </p:ext>
            </p:extLst>
          </p:nvPr>
        </p:nvGraphicFramePr>
        <p:xfrm>
          <a:off x="5989325" y="2374188"/>
          <a:ext cx="4755000" cy="1584840"/>
        </p:xfrm>
        <a:graphic>
          <a:graphicData uri="http://schemas.openxmlformats.org/drawingml/2006/table">
            <a:tbl>
              <a:tblPr firstRow="1">
                <a:noFill/>
                <a:tableStyleId>{8D08BEF2-A5C4-4C04-818F-603A48494393}</a:tableStyleId>
              </a:tblPr>
              <a:tblGrid>
                <a:gridCol w="118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Site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Date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Parameter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Result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001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3/5/2026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001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3/5/2026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Nitrate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001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3/5/2026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6" name="Google Shape;226;p26"/>
          <p:cNvSpPr txBox="1"/>
          <p:nvPr/>
        </p:nvSpPr>
        <p:spPr>
          <a:xfrm>
            <a:off x="5989325" y="4138525"/>
            <a:ext cx="4755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Wide Data</a:t>
            </a:r>
            <a:endParaRPr sz="1600"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24" name="Google Shape;224;p26" descr="Example table, wide format"/>
          <p:cNvGraphicFramePr/>
          <p:nvPr>
            <p:extLst>
              <p:ext uri="{D42A27DB-BD31-4B8C-83A1-F6EECF244321}">
                <p14:modId xmlns:p14="http://schemas.microsoft.com/office/powerpoint/2010/main" val="740526706"/>
              </p:ext>
            </p:extLst>
          </p:nvPr>
        </p:nvGraphicFramePr>
        <p:xfrm>
          <a:off x="5989325" y="4518400"/>
          <a:ext cx="5956250" cy="792420"/>
        </p:xfrm>
        <a:graphic>
          <a:graphicData uri="http://schemas.openxmlformats.org/drawingml/2006/table">
            <a:tbl>
              <a:tblPr firstRow="1">
                <a:noFill/>
                <a:tableStyleId>{8D08BEF2-A5C4-4C04-818F-603A48494393}</a:tableStyleId>
              </a:tblPr>
              <a:tblGrid>
                <a:gridCol w="11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Site</a:t>
                      </a:r>
                      <a:endParaRPr b="1" dirty="0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Date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DO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Nitrate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pH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001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3/5/2026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dirty="0"/>
              <a:t>DEMO: UPLOADING DATA</a:t>
            </a:r>
            <a:endParaRPr dirty="0"/>
          </a:p>
        </p:txBody>
      </p:sp>
      <p:sp>
        <p:nvSpPr>
          <p:cNvPr id="233" name="Google Shape;233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31" name="Google Shape;231;p27" descr="Underwater seawe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1890" b="21896"/>
          <a:stretch/>
        </p:blipFill>
        <p:spPr>
          <a:xfrm>
            <a:off x="-4" y="-1"/>
            <a:ext cx="12192001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7"/>
          <p:cNvSpPr txBox="1">
            <a:spLocks noGrp="1"/>
          </p:cNvSpPr>
          <p:nvPr>
            <p:ph type="body" idx="3"/>
          </p:nvPr>
        </p:nvSpPr>
        <p:spPr>
          <a:xfrm>
            <a:off x="0" y="4297362"/>
            <a:ext cx="121920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5239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dirty="0"/>
              <a:t>Photo by Ayla Fox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F6B517-0578-4459-A935-2FAC77F2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C3FAC-F38B-418B-8082-B6D109450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2000" dirty="0"/>
              <a:t>Install R, </a:t>
            </a:r>
            <a:r>
              <a:rPr lang="en-US" sz="2000" dirty="0" err="1"/>
              <a:t>Rstudio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Download </a:t>
            </a:r>
            <a:r>
              <a:rPr lang="en-US" sz="2000" dirty="0" err="1"/>
              <a:t>WQdashboard</a:t>
            </a:r>
            <a:r>
              <a:rPr lang="en-US" sz="2000" dirty="0"/>
              <a:t> from </a:t>
            </a:r>
            <a:r>
              <a:rPr lang="en-US" sz="2000" dirty="0" err="1"/>
              <a:t>github</a:t>
            </a:r>
            <a:r>
              <a:rPr lang="en-US" sz="2000" dirty="0"/>
              <a:t>, unzip folder</a:t>
            </a:r>
          </a:p>
          <a:p>
            <a:pPr marL="342900" indent="-342900">
              <a:buAutoNum type="arabicPeriod"/>
            </a:pPr>
            <a:r>
              <a:rPr lang="en-US" sz="2000" dirty="0"/>
              <a:t>Save site metadata, result data to folder “data-raw” as CSV files</a:t>
            </a:r>
          </a:p>
          <a:p>
            <a:pPr marL="342900" indent="-342900">
              <a:buAutoNum type="arabicPeriod"/>
            </a:pPr>
            <a:r>
              <a:rPr lang="en-US" sz="2000" dirty="0"/>
              <a:t>Open </a:t>
            </a:r>
            <a:r>
              <a:rPr lang="en-US" sz="2000" dirty="0" err="1"/>
              <a:t>WQdashboard.Rproj</a:t>
            </a: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In lower right panel, select folder “data-raw”</a:t>
            </a:r>
          </a:p>
          <a:p>
            <a:pPr marL="342900" indent="-342900">
              <a:buAutoNum type="arabicPeriod"/>
            </a:pPr>
            <a:r>
              <a:rPr lang="en-US" sz="2000" dirty="0"/>
              <a:t>Open 00_install.R and follow instructions there</a:t>
            </a:r>
          </a:p>
          <a:p>
            <a:pPr marL="804863" lvl="3" indent="-347663">
              <a:buFont typeface="Arial" panose="020B0604020202020204" pitchFamily="34" charset="0"/>
              <a:buChar char="•"/>
            </a:pPr>
            <a:r>
              <a:rPr lang="en-US" sz="2000" dirty="0"/>
              <a:t>Steps 2, 4, and 6 are optional</a:t>
            </a:r>
          </a:p>
          <a:p>
            <a:pPr marL="804863" lvl="3" indent="-342900">
              <a:buFont typeface="Arial" panose="020B0604020202020204" pitchFamily="34" charset="0"/>
              <a:buChar char="•"/>
            </a:pPr>
            <a:r>
              <a:rPr lang="en-US" sz="2000" dirty="0"/>
              <a:t>Steps 0-4 only need to be run once</a:t>
            </a:r>
          </a:p>
          <a:p>
            <a:pPr marL="804863" lvl="3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About.qmd</a:t>
            </a:r>
            <a:r>
              <a:rPr lang="en-US" sz="2000" dirty="0"/>
              <a:t> and </a:t>
            </a:r>
            <a:r>
              <a:rPr lang="en-US" sz="2000" dirty="0" err="1"/>
              <a:t>Download.qmd</a:t>
            </a:r>
            <a:r>
              <a:rPr lang="en-US" sz="2000" dirty="0"/>
              <a:t> can be edited in </a:t>
            </a:r>
            <a:r>
              <a:rPr lang="en-US" sz="2000" b="1" dirty="0"/>
              <a:t>visual mode</a:t>
            </a:r>
            <a:r>
              <a:rPr lang="en-US" sz="2000" dirty="0"/>
              <a:t> (upper left corner)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0355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dirty="0"/>
              <a:t>STEP 3: HOSTING</a:t>
            </a:r>
            <a:endParaRPr dirty="0"/>
          </a:p>
        </p:txBody>
      </p:sp>
      <p:sp>
        <p:nvSpPr>
          <p:cNvPr id="240" name="Google Shape;240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shinyapps.io</a:t>
            </a:r>
            <a:r>
              <a:rPr lang="en-US" dirty="0"/>
              <a:t> offers up to 25 hours/month of free hosting for R Shiny apps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Need to make an account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Paid options if you expect more site traffic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Pros: cheap, easy to set up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Cons: site runs a bit slow</a:t>
            </a:r>
            <a:r>
              <a:rPr lang="en-US"/>
              <a:t>, need </a:t>
            </a:r>
            <a:r>
              <a:rPr lang="en-US" dirty="0"/>
              <a:t>to refresh page after ~15 </a:t>
            </a:r>
            <a:r>
              <a:rPr lang="en-US"/>
              <a:t>minutes inactivity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Other options include </a:t>
            </a:r>
            <a:r>
              <a:rPr lang="en-US" b="1" dirty="0"/>
              <a:t>Posit Connect</a:t>
            </a:r>
            <a:r>
              <a:rPr lang="en-US" dirty="0"/>
              <a:t>, </a:t>
            </a:r>
            <a:r>
              <a:rPr lang="en-US" b="1" dirty="0"/>
              <a:t>Shiny Server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dirty="0"/>
              <a:t>R Shiny apps can be hosted as independent websites or embedded in an existing website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1024128" y="22303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dirty="0"/>
              <a:t>RESOURCES</a:t>
            </a:r>
            <a:endParaRPr dirty="0"/>
          </a:p>
        </p:txBody>
      </p:sp>
      <p:sp>
        <p:nvSpPr>
          <p:cNvPr id="245" name="Google Shape;245;p29"/>
          <p:cNvSpPr txBox="1">
            <a:spLocks noGrp="1"/>
          </p:cNvSpPr>
          <p:nvPr>
            <p:ph type="body" idx="1"/>
          </p:nvPr>
        </p:nvSpPr>
        <p:spPr>
          <a:xfrm>
            <a:off x="1024128" y="1943100"/>
            <a:ext cx="9720071" cy="436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Interested in using </a:t>
            </a:r>
            <a:r>
              <a:rPr lang="en-US" dirty="0" err="1"/>
              <a:t>WQdashboard</a:t>
            </a:r>
            <a:r>
              <a:rPr lang="en-US" dirty="0"/>
              <a:t>? Contact Mariel Sorlien at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msorlien@nbep.org</a:t>
            </a:r>
            <a:r>
              <a:rPr lang="en-US" dirty="0"/>
              <a:t> for technical support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Links</a:t>
            </a:r>
            <a:endParaRPr b="1" dirty="0"/>
          </a:p>
          <a:p>
            <a:pPr marL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Code		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https://www.github.com/NBEP/WQdashboard</a:t>
            </a:r>
            <a:endParaRPr dirty="0"/>
          </a:p>
          <a:p>
            <a:pPr marL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Demo		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https://nbep.shinyapps.io/wqdashboard</a:t>
            </a:r>
            <a:endParaRPr dirty="0"/>
          </a:p>
          <a:p>
            <a:pPr marL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>
            <a:spLocks noGrp="1"/>
          </p:cNvSpPr>
          <p:nvPr>
            <p:ph type="title"/>
          </p:nvPr>
        </p:nvSpPr>
        <p:spPr>
          <a:xfrm>
            <a:off x="1024128" y="22303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dirty="0"/>
              <a:t>PRESENTERS</a:t>
            </a:r>
            <a:endParaRPr dirty="0"/>
          </a:p>
        </p:txBody>
      </p:sp>
      <p:pic>
        <p:nvPicPr>
          <p:cNvPr id="112" name="Google Shape;112;p14" descr="Mariel Sorlien photo. Woman with brown hair, glasses."/>
          <p:cNvPicPr preferRelativeResize="0"/>
          <p:nvPr/>
        </p:nvPicPr>
        <p:blipFill rotWithShape="1">
          <a:blip r:embed="rId3">
            <a:alphaModFix/>
          </a:blip>
          <a:srcRect l="23583" t="18494" r="17635"/>
          <a:stretch/>
        </p:blipFill>
        <p:spPr>
          <a:xfrm>
            <a:off x="1426550" y="1722650"/>
            <a:ext cx="2186076" cy="22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864338" y="4121075"/>
            <a:ext cx="3310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Mariel Sorlien</a:t>
            </a:r>
            <a:endParaRPr sz="16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Geospatial and Design Manager</a:t>
            </a:r>
            <a:endParaRPr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Narragansett Bay Estuary Program</a:t>
            </a:r>
            <a:endParaRPr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4" descr="Narragansett Bay Estuary Program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433" y="5276525"/>
            <a:ext cx="3170343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 descr="Heather Parry phot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0825" y="1668200"/>
            <a:ext cx="3025434" cy="22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/>
          <p:nvPr/>
        </p:nvSpPr>
        <p:spPr>
          <a:xfrm>
            <a:off x="4439088" y="4121075"/>
            <a:ext cx="31689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Heather Parry</a:t>
            </a:r>
            <a:endParaRPr sz="16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Executive Director, </a:t>
            </a:r>
            <a:endParaRPr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Water Quality Program Coordinator</a:t>
            </a:r>
            <a:endParaRPr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Blackstone River Coalition</a:t>
            </a:r>
            <a:endParaRPr sz="2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14" descr="The Blackstone River Coalition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9075" y="5261050"/>
            <a:ext cx="730175" cy="100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 descr="Alicia Schaffner photo"/>
          <p:cNvPicPr preferRelativeResize="0"/>
          <p:nvPr/>
        </p:nvPicPr>
        <p:blipFill rotWithShape="1">
          <a:blip r:embed="rId7">
            <a:alphaModFix/>
          </a:blip>
          <a:srcRect l="18362" t="16086" r="12710"/>
          <a:stretch/>
        </p:blipFill>
        <p:spPr>
          <a:xfrm>
            <a:off x="8277950" y="1658887"/>
            <a:ext cx="2953832" cy="240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 txBox="1"/>
          <p:nvPr/>
        </p:nvSpPr>
        <p:spPr>
          <a:xfrm>
            <a:off x="8277938" y="4166225"/>
            <a:ext cx="31689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Alicia Schaffner</a:t>
            </a:r>
            <a:endParaRPr sz="16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Executive Director</a:t>
            </a:r>
            <a:endParaRPr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Salt Ponds Coalition</a:t>
            </a:r>
            <a:endParaRPr sz="22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2" name="Google Shape;122;p14" descr="Salt Ponds Coalition log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58778" y="5040100"/>
            <a:ext cx="1207256" cy="12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dirty="0"/>
              <a:t>PROJECT BACKGROUND</a:t>
            </a:r>
            <a:endParaRPr dirty="0"/>
          </a:p>
        </p:txBody>
      </p:sp>
      <p:pic>
        <p:nvPicPr>
          <p:cNvPr id="128" name="Google Shape;128;p15" descr="Aerial view of Narragansett Ba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t="17024" b="17024"/>
          <a:stretch/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2CA3A-716D-4C4A-BC3E-13DC9AA4C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5239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Photo by Ayla Fox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1024128" y="223032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dirty="0"/>
              <a:t>THE PROBLEM</a:t>
            </a:r>
            <a:endParaRPr dirty="0"/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1"/>
          </p:nvPr>
        </p:nvSpPr>
        <p:spPr>
          <a:xfrm>
            <a:off x="1024125" y="1564650"/>
            <a:ext cx="59487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lvl="0" indent="-3444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Salt Ponds Coalition has been collecting data for over 40 years.</a:t>
            </a:r>
            <a:endParaRPr dirty="0"/>
          </a:p>
          <a:p>
            <a:pPr lvl="0" indent="-3444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Currently have 28 sites spread across 6 salt ponds.</a:t>
            </a:r>
            <a:endParaRPr dirty="0"/>
          </a:p>
          <a:p>
            <a:pPr lvl="0" indent="-3444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SPC utilizes its data for many things including advocacy, long-term monitoring of the ponds and different projects, and educating the public about the health of the ponds.</a:t>
            </a:r>
            <a:endParaRPr dirty="0"/>
          </a:p>
          <a:p>
            <a:pPr lvl="0" indent="-3444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Every year, we test for nearly ten different factors including DO, nutrients, bacteria, pH, temperature, salinity, </a:t>
            </a:r>
            <a:r>
              <a:rPr lang="en-US" dirty="0" err="1"/>
              <a:t>Chl</a:t>
            </a:r>
            <a:r>
              <a:rPr lang="en-US" dirty="0"/>
              <a:t>-A concentration, and water clarity.</a:t>
            </a:r>
            <a:endParaRPr dirty="0"/>
          </a:p>
          <a:p>
            <a:pPr lvl="0" indent="-3444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This leads to….</a:t>
            </a:r>
            <a:endParaRPr dirty="0"/>
          </a:p>
        </p:txBody>
      </p:sp>
      <p:pic>
        <p:nvPicPr>
          <p:cNvPr id="138" name="Google Shape;138;p16" descr="Man collecting water samp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2101" y="1564648"/>
            <a:ext cx="4038600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77475" y="5676325"/>
            <a:ext cx="637500" cy="6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4490" y="5708866"/>
            <a:ext cx="585010" cy="59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77475" y="5676325"/>
            <a:ext cx="637500" cy="6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1024128" y="223032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dirty="0"/>
              <a:t>THE PROBLEM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6" name="Google Shape;146;p17"/>
          <p:cNvSpPr txBox="1">
            <a:spLocks noGrp="1"/>
          </p:cNvSpPr>
          <p:nvPr>
            <p:ph type="body" idx="1"/>
          </p:nvPr>
        </p:nvSpPr>
        <p:spPr>
          <a:xfrm>
            <a:off x="909425" y="1375774"/>
            <a:ext cx="4560900" cy="498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… a copious amount of data points over time.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Currently – graphs are static and in some cases nearly unreadable with too much data.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It is difficult to compare different factors, different sites or even different ponds.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Our data is the backbone of what we advocate for, need to be able to present it in a clear, understandable manner.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Make it more accessible to our members and the public.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No expertise within our organization to build/code a dashboard.</a:t>
            </a:r>
            <a:endParaRPr dirty="0"/>
          </a:p>
        </p:txBody>
      </p:sp>
      <p:pic>
        <p:nvPicPr>
          <p:cNvPr id="148" name="Google Shape;148;p17" descr="Bar chart showing data from 2019 to 20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317" y="1249475"/>
            <a:ext cx="6244933" cy="21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 descr="Bar chart showing data from 2000 to 2024. Very dense data and hard to read."/>
          <p:cNvPicPr preferRelativeResize="0"/>
          <p:nvPr/>
        </p:nvPicPr>
        <p:blipFill rotWithShape="1">
          <a:blip r:embed="rId4">
            <a:alphaModFix/>
          </a:blip>
          <a:srcRect t="23083"/>
          <a:stretch/>
        </p:blipFill>
        <p:spPr>
          <a:xfrm>
            <a:off x="5488950" y="3485293"/>
            <a:ext cx="6244925" cy="213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74490" y="5708866"/>
            <a:ext cx="585010" cy="59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024128" y="17404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dirty="0"/>
              <a:t>INITIAL SOLUTION: BRCMAP</a:t>
            </a:r>
            <a:endParaRPr dirty="0"/>
          </a:p>
        </p:txBody>
      </p:sp>
      <p:sp>
        <p:nvSpPr>
          <p:cNvPr id="155" name="Google Shape;155;p18"/>
          <p:cNvSpPr txBox="1">
            <a:spLocks noGrp="1"/>
          </p:cNvSpPr>
          <p:nvPr>
            <p:ph type="body" idx="1"/>
          </p:nvPr>
        </p:nvSpPr>
        <p:spPr>
          <a:xfrm>
            <a:off x="5543175" y="1673650"/>
            <a:ext cx="5201100" cy="4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Water Quality Monitoring Program </a:t>
            </a:r>
            <a:endParaRPr b="1"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818"/>
              <a:buChar char="●"/>
            </a:pPr>
            <a:r>
              <a:rPr lang="en-US" dirty="0"/>
              <a:t>Mass DEP approved QAPP</a:t>
            </a:r>
            <a:endParaRPr dirty="0"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818"/>
              <a:buChar char="●"/>
            </a:pPr>
            <a:r>
              <a:rPr lang="en-US" dirty="0"/>
              <a:t>80 volunteers</a:t>
            </a:r>
            <a:endParaRPr dirty="0"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818"/>
              <a:buChar char="●"/>
            </a:pPr>
            <a:r>
              <a:rPr lang="en-US" dirty="0"/>
              <a:t>75 sites throughout watershed</a:t>
            </a:r>
            <a:endParaRPr dirty="0"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818"/>
              <a:buChar char="●"/>
            </a:pPr>
            <a:r>
              <a:rPr lang="en-US" dirty="0"/>
              <a:t>3 volunteer run labs</a:t>
            </a:r>
            <a:endParaRPr dirty="0"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818"/>
              <a:buChar char="●"/>
            </a:pPr>
            <a:r>
              <a:rPr lang="en-US" dirty="0"/>
              <a:t>Sampling on second Saturday of the month April- November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Parameters monitored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818"/>
              <a:buChar char="●"/>
            </a:pPr>
            <a:r>
              <a:rPr lang="en-US" dirty="0"/>
              <a:t>Dissolved Oxygen</a:t>
            </a:r>
            <a:endParaRPr dirty="0"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818"/>
              <a:buChar char="●"/>
            </a:pPr>
            <a:r>
              <a:rPr lang="en-US" dirty="0"/>
              <a:t>Temperature</a:t>
            </a:r>
            <a:endParaRPr dirty="0"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818"/>
              <a:buChar char="●"/>
            </a:pPr>
            <a:r>
              <a:rPr lang="en-US" dirty="0"/>
              <a:t>Nitrates</a:t>
            </a:r>
            <a:endParaRPr dirty="0"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818"/>
              <a:buChar char="●"/>
            </a:pPr>
            <a:r>
              <a:rPr lang="en-US" dirty="0"/>
              <a:t>Orthophosphates</a:t>
            </a:r>
            <a:endParaRPr dirty="0"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818"/>
              <a:buChar char="●"/>
            </a:pPr>
            <a:r>
              <a:rPr lang="en-US" dirty="0"/>
              <a:t>Conductivity</a:t>
            </a:r>
            <a:endParaRPr dirty="0"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818"/>
              <a:buChar char="●"/>
            </a:pPr>
            <a:r>
              <a:rPr lang="en-US" dirty="0"/>
              <a:t>Turbidity</a:t>
            </a:r>
            <a:endParaRPr dirty="0"/>
          </a:p>
          <a:p>
            <a:pPr marL="457200" lvl="0" indent="-33432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1818"/>
              <a:buChar char="●"/>
            </a:pPr>
            <a:r>
              <a:rPr lang="en-US" dirty="0"/>
              <a:t>E.coli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7" name="Google Shape;157;p18" descr="Man collecting water samp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00" y="1837750"/>
            <a:ext cx="4770950" cy="41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77475" y="5676325"/>
            <a:ext cx="637500" cy="6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Google Shape;159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16063" y="5472475"/>
            <a:ext cx="560324" cy="77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dirty="0"/>
              <a:t>INITIAL SOLUTION: BRCMAP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33375" lvl="0" indent="-333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/>
              <a:t>Address a goal from the “Blackstone Needs Assessment”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4488" lvl="0" indent="-3444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dirty="0"/>
              <a:t>Enables easy data sharing</a:t>
            </a:r>
            <a:endParaRPr dirty="0"/>
          </a:p>
          <a:p>
            <a:pPr marL="457200" lvl="1" indent="-2238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Interested people and organizations can easily select sites and parameters</a:t>
            </a:r>
            <a:endParaRPr dirty="0"/>
          </a:p>
          <a:p>
            <a:pPr marL="457200" lvl="1" indent="-2238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Download the data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4488" lvl="0" indent="-3444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The map makes our data easily accessible to interested folks. </a:t>
            </a:r>
            <a:endParaRPr sz="700" dirty="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6" name="Google Shape;166;p19" descr="Screenshot of interactive map of water quality in the Blackstone watersh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025" y="1464225"/>
            <a:ext cx="5383199" cy="477862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77475" y="5676325"/>
            <a:ext cx="637500" cy="63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16063" y="5472475"/>
            <a:ext cx="560324" cy="77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dirty="0"/>
              <a:t>NEW SOLUTION: WQDASHBOARD</a:t>
            </a:r>
            <a:endParaRPr dirty="0"/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en-US" dirty="0" err="1"/>
              <a:t>WQdashboard</a:t>
            </a:r>
            <a:r>
              <a:rPr lang="en-US" dirty="0"/>
              <a:t> is the successor to </a:t>
            </a:r>
            <a:r>
              <a:rPr lang="en-US" dirty="0" err="1"/>
              <a:t>BRCmap</a:t>
            </a:r>
            <a:r>
              <a:rPr lang="en-US" dirty="0"/>
              <a:t>. It was redesigned as a </a:t>
            </a:r>
            <a:r>
              <a:rPr lang="en-US" b="1" dirty="0"/>
              <a:t>template </a:t>
            </a:r>
            <a:r>
              <a:rPr lang="en-US" dirty="0"/>
              <a:t>that can be used by any organization. 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91440" lvl="0" indent="-1397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en-US" b="1" dirty="0"/>
              <a:t>Key Changes</a:t>
            </a:r>
            <a:endParaRPr b="1" dirty="0"/>
          </a:p>
          <a:p>
            <a:pPr marL="344488">
              <a:spcBef>
                <a:spcPts val="1400"/>
              </a:spcBef>
              <a:buSzPts val="2200"/>
              <a:buFont typeface="Arial" panose="020B0604020202020204" pitchFamily="34" charset="0"/>
              <a:buChar char="•"/>
            </a:pPr>
            <a:r>
              <a:rPr lang="en-US" dirty="0"/>
              <a:t> Accepts multiple data formats</a:t>
            </a:r>
            <a:endParaRPr dirty="0"/>
          </a:p>
          <a:p>
            <a:pPr marL="342900">
              <a:spcBef>
                <a:spcPts val="1400"/>
              </a:spcBef>
              <a:buSzPts val="2200"/>
              <a:buFont typeface="Arial" panose="020B0604020202020204" pitchFamily="34" charset="0"/>
              <a:buChar char="•"/>
            </a:pPr>
            <a:r>
              <a:rPr lang="en-US" dirty="0"/>
              <a:t> Dynamic, robust code adjusts to available data</a:t>
            </a:r>
            <a:endParaRPr dirty="0"/>
          </a:p>
          <a:p>
            <a:pPr marL="413767" lvl="1" indent="-285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en-US" dirty="0"/>
              <a:t>Example: If both surface and midwater is provided, then data can be filtered by depth</a:t>
            </a:r>
            <a:endParaRPr dirty="0"/>
          </a:p>
          <a:p>
            <a:pPr marL="294640" lvl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-US" dirty="0"/>
              <a:t> Ongoing support and maintenance by NBEP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1024128" y="223032"/>
            <a:ext cx="972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Font typeface="Trebuchet MS"/>
              <a:buNone/>
            </a:pPr>
            <a:r>
              <a:rPr lang="en-US" dirty="0"/>
              <a:t>NEW SOLUTION: WQDASHBOARD </a:t>
            </a:r>
            <a:r>
              <a:rPr lang="en-US" sz="800" dirty="0">
                <a:solidFill>
                  <a:schemeClr val="bg1"/>
                </a:solidFill>
              </a:rPr>
              <a:t>2</a:t>
            </a:r>
            <a:endParaRPr sz="800" dirty="0">
              <a:solidFill>
                <a:schemeClr val="bg1"/>
              </a:solidFill>
            </a:endParaRPr>
          </a:p>
        </p:txBody>
      </p:sp>
      <p:pic>
        <p:nvPicPr>
          <p:cNvPr id="180" name="Google Shape;180;p21" descr="screenshot of interactive ma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975" y="1487650"/>
            <a:ext cx="4011314" cy="3102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1" name="Google Shape;181;p21" descr="screenshot of report car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6325" y="3283525"/>
            <a:ext cx="3661913" cy="2827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21" descr="screenshot of interactive graph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0175" y="1725554"/>
            <a:ext cx="3638051" cy="281877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3" name="Google Shape;183;p21" descr="screenshot of suggested citation and button to download data"/>
          <p:cNvPicPr preferRelativeResize="0"/>
          <p:nvPr/>
        </p:nvPicPr>
        <p:blipFill rotWithShape="1">
          <a:blip r:embed="rId6">
            <a:alphaModFix/>
          </a:blip>
          <a:srcRect r="35934" b="62118"/>
          <a:stretch/>
        </p:blipFill>
        <p:spPr>
          <a:xfrm>
            <a:off x="8313577" y="4115500"/>
            <a:ext cx="3263700" cy="1499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NBEP Palette">
      <a:dk1>
        <a:srgbClr val="000000"/>
      </a:dk1>
      <a:lt1>
        <a:srgbClr val="FFFFFF"/>
      </a:lt1>
      <a:dk2>
        <a:srgbClr val="3A3937"/>
      </a:dk2>
      <a:lt2>
        <a:srgbClr val="FFFBF3"/>
      </a:lt2>
      <a:accent1>
        <a:srgbClr val="0D7CA9"/>
      </a:accent1>
      <a:accent2>
        <a:srgbClr val="054469"/>
      </a:accent2>
      <a:accent3>
        <a:srgbClr val="9FB566"/>
      </a:accent3>
      <a:accent4>
        <a:srgbClr val="E3D78B"/>
      </a:accent4>
      <a:accent5>
        <a:srgbClr val="AC8256"/>
      </a:accent5>
      <a:accent6>
        <a:srgbClr val="6849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958</Words>
  <Application>Microsoft Office PowerPoint</Application>
  <PresentationFormat>Widescreen</PresentationFormat>
  <Paragraphs>173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Courier New</vt:lpstr>
      <vt:lpstr>Noto Sans Symbols</vt:lpstr>
      <vt:lpstr>Roboto</vt:lpstr>
      <vt:lpstr>Times New Roman</vt:lpstr>
      <vt:lpstr>Trebuchet MS</vt:lpstr>
      <vt:lpstr>Twentieth Century</vt:lpstr>
      <vt:lpstr>Integral</vt:lpstr>
      <vt:lpstr>WQDASHBOARD MAKING WATER QUALITY DATA ACCESSIBLE TO THE PUBLIC</vt:lpstr>
      <vt:lpstr>PRESENTERS</vt:lpstr>
      <vt:lpstr>PROJECT BACKGROUND</vt:lpstr>
      <vt:lpstr>THE PROBLEM</vt:lpstr>
      <vt:lpstr>THE PROBLEM 2</vt:lpstr>
      <vt:lpstr>INITIAL SOLUTION: BRCMAP</vt:lpstr>
      <vt:lpstr>INITIAL SOLUTION: BRCMAP 2</vt:lpstr>
      <vt:lpstr>NEW SOLUTION: WQDASHBOARD</vt:lpstr>
      <vt:lpstr>NEW SOLUTION: WQDASHBOARD 2</vt:lpstr>
      <vt:lpstr>DEMO: WQDASHBOARD</vt:lpstr>
      <vt:lpstr>DEMO LINK</vt:lpstr>
      <vt:lpstr>TOOLS</vt:lpstr>
      <vt:lpstr>STEP 1: DOWNLOAD WQDASHBOARD</vt:lpstr>
      <vt:lpstr>STEP 2: UPLOAD DATA</vt:lpstr>
      <vt:lpstr>STEP 2: UPLOAD DATA 2</vt:lpstr>
      <vt:lpstr>DEMO: UPLOADING DATA</vt:lpstr>
      <vt:lpstr>DEMO SUMMARY</vt:lpstr>
      <vt:lpstr>STEP 3: HOSTING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WQDASHBOARD MAKING WATER QUALITY DATA ACCESSIBLE TO THE PUBLIC</dc:title>
  <dc:creator>Sorlien, Mariel</dc:creator>
  <cp:lastModifiedBy>Mariel Sorlien</cp:lastModifiedBy>
  <cp:revision>9</cp:revision>
  <dcterms:modified xsi:type="dcterms:W3CDTF">2026-03-22T16:41:56Z</dcterms:modified>
</cp:coreProperties>
</file>